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jpeg" ContentType="video/unknown"/>
  <Override PartName="/ppt/notesSlides/notesSlide2.xml" ContentType="application/vnd.openxmlformats-officedocument.presentationml.notesSlide+xml"/>
  <Override PartName="/ppt/media/media2.jpeg" ContentType="video/unknown"/>
  <Override PartName="/ppt/media/media3.jpeg" ContentType="vide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1"/>
  </p:notesMasterIdLst>
  <p:sldIdLst>
    <p:sldId id="256" r:id="rId2"/>
    <p:sldId id="257" r:id="rId3"/>
    <p:sldId id="302" r:id="rId4"/>
    <p:sldId id="272" r:id="rId5"/>
    <p:sldId id="258" r:id="rId6"/>
    <p:sldId id="259" r:id="rId7"/>
    <p:sldId id="260" r:id="rId8"/>
    <p:sldId id="313" r:id="rId9"/>
    <p:sldId id="282" r:id="rId10"/>
    <p:sldId id="261" r:id="rId11"/>
    <p:sldId id="283" r:id="rId12"/>
    <p:sldId id="262" r:id="rId13"/>
    <p:sldId id="271" r:id="rId14"/>
    <p:sldId id="263" r:id="rId15"/>
    <p:sldId id="274" r:id="rId16"/>
    <p:sldId id="325" r:id="rId17"/>
    <p:sldId id="264" r:id="rId18"/>
    <p:sldId id="270" r:id="rId19"/>
    <p:sldId id="265" r:id="rId20"/>
    <p:sldId id="266" r:id="rId21"/>
    <p:sldId id="269" r:id="rId22"/>
    <p:sldId id="267" r:id="rId23"/>
    <p:sldId id="268" r:id="rId24"/>
    <p:sldId id="304" r:id="rId25"/>
    <p:sldId id="284" r:id="rId26"/>
    <p:sldId id="273" r:id="rId27"/>
    <p:sldId id="311" r:id="rId28"/>
    <p:sldId id="312" r:id="rId29"/>
    <p:sldId id="285" r:id="rId30"/>
    <p:sldId id="275" r:id="rId31"/>
    <p:sldId id="286" r:id="rId32"/>
    <p:sldId id="276" r:id="rId33"/>
    <p:sldId id="308" r:id="rId34"/>
    <p:sldId id="287" r:id="rId35"/>
    <p:sldId id="277" r:id="rId36"/>
    <p:sldId id="288" r:id="rId37"/>
    <p:sldId id="278" r:id="rId38"/>
    <p:sldId id="279" r:id="rId39"/>
    <p:sldId id="289" r:id="rId40"/>
    <p:sldId id="280" r:id="rId41"/>
    <p:sldId id="309" r:id="rId42"/>
    <p:sldId id="290" r:id="rId43"/>
    <p:sldId id="322" r:id="rId44"/>
    <p:sldId id="323" r:id="rId45"/>
    <p:sldId id="281" r:id="rId46"/>
    <p:sldId id="307" r:id="rId47"/>
    <p:sldId id="306" r:id="rId48"/>
    <p:sldId id="305" r:id="rId49"/>
    <p:sldId id="321" r:id="rId50"/>
    <p:sldId id="336" r:id="rId51"/>
    <p:sldId id="298" r:id="rId52"/>
    <p:sldId id="327" r:id="rId53"/>
    <p:sldId id="301" r:id="rId54"/>
    <p:sldId id="293" r:id="rId55"/>
    <p:sldId id="294" r:id="rId56"/>
    <p:sldId id="300" r:id="rId57"/>
    <p:sldId id="295" r:id="rId58"/>
    <p:sldId id="296" r:id="rId59"/>
    <p:sldId id="310" r:id="rId60"/>
    <p:sldId id="324" r:id="rId61"/>
    <p:sldId id="299" r:id="rId62"/>
    <p:sldId id="297" r:id="rId63"/>
    <p:sldId id="303" r:id="rId64"/>
    <p:sldId id="316" r:id="rId65"/>
    <p:sldId id="314" r:id="rId66"/>
    <p:sldId id="315" r:id="rId67"/>
    <p:sldId id="320" r:id="rId68"/>
    <p:sldId id="317" r:id="rId69"/>
    <p:sldId id="318" r:id="rId70"/>
    <p:sldId id="319" r:id="rId71"/>
    <p:sldId id="326" r:id="rId72"/>
    <p:sldId id="329" r:id="rId73"/>
    <p:sldId id="328" r:id="rId74"/>
    <p:sldId id="331" r:id="rId75"/>
    <p:sldId id="332" r:id="rId76"/>
    <p:sldId id="333" r:id="rId77"/>
    <p:sldId id="334" r:id="rId78"/>
    <p:sldId id="335" r:id="rId79"/>
    <p:sldId id="330"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514" autoAdjust="0"/>
  </p:normalViewPr>
  <p:slideViewPr>
    <p:cSldViewPr snapToGrid="0">
      <p:cViewPr varScale="1">
        <p:scale>
          <a:sx n="112" d="100"/>
          <a:sy n="112" d="100"/>
        </p:scale>
        <p:origin x="-4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18380B-31FB-4561-8744-470F274D47F1}" type="datetimeFigureOut">
              <a:rPr lang="en-CA" smtClean="0"/>
              <a:t>11/03/2020</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B9E1D2-35DB-465A-91F7-7F59E2C27F7C}" type="slidenum">
              <a:rPr lang="en-CA" smtClean="0"/>
              <a:t>‹#›</a:t>
            </a:fld>
            <a:endParaRPr lang="en-CA"/>
          </a:p>
        </p:txBody>
      </p:sp>
    </p:spTree>
    <p:extLst>
      <p:ext uri="{BB962C8B-B14F-4D97-AF65-F5344CB8AC3E}">
        <p14:creationId xmlns:p14="http://schemas.microsoft.com/office/powerpoint/2010/main" val="2403233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9B9E1D2-35DB-465A-91F7-7F59E2C27F7C}" type="slidenum">
              <a:rPr lang="en-CA" smtClean="0"/>
              <a:t>9</a:t>
            </a:fld>
            <a:endParaRPr lang="en-CA"/>
          </a:p>
        </p:txBody>
      </p:sp>
    </p:spTree>
    <p:extLst>
      <p:ext uri="{BB962C8B-B14F-4D97-AF65-F5344CB8AC3E}">
        <p14:creationId xmlns:p14="http://schemas.microsoft.com/office/powerpoint/2010/main" val="142779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9B9E1D2-35DB-465A-91F7-7F59E2C27F7C}" type="slidenum">
              <a:rPr lang="en-CA" smtClean="0"/>
              <a:t>11</a:t>
            </a:fld>
            <a:endParaRPr lang="en-CA"/>
          </a:p>
        </p:txBody>
      </p:sp>
    </p:spTree>
    <p:extLst>
      <p:ext uri="{BB962C8B-B14F-4D97-AF65-F5344CB8AC3E}">
        <p14:creationId xmlns:p14="http://schemas.microsoft.com/office/powerpoint/2010/main" val="46074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9B9E1D2-35DB-465A-91F7-7F59E2C27F7C}" type="slidenum">
              <a:rPr lang="en-CA" smtClean="0"/>
              <a:t>19</a:t>
            </a:fld>
            <a:endParaRPr lang="en-CA"/>
          </a:p>
        </p:txBody>
      </p:sp>
    </p:spTree>
    <p:extLst>
      <p:ext uri="{BB962C8B-B14F-4D97-AF65-F5344CB8AC3E}">
        <p14:creationId xmlns:p14="http://schemas.microsoft.com/office/powerpoint/2010/main" val="303222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59B9E1D2-35DB-465A-91F7-7F59E2C27F7C}" type="slidenum">
              <a:rPr lang="en-CA" smtClean="0"/>
              <a:t>20</a:t>
            </a:fld>
            <a:endParaRPr lang="en-CA"/>
          </a:p>
        </p:txBody>
      </p:sp>
    </p:spTree>
    <p:extLst>
      <p:ext uri="{BB962C8B-B14F-4D97-AF65-F5344CB8AC3E}">
        <p14:creationId xmlns:p14="http://schemas.microsoft.com/office/powerpoint/2010/main" val="411989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03/11/2020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transition spd="med" advTm="7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03/11/2020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ransition spd="med" advTm="7000">
    <p:pull/>
  </p:transition>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jpeg"/><Relationship Id="rId1" Type="http://schemas.microsoft.com/office/2007/relationships/media" Target="../media/media1.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jpeg"/><Relationship Id="rId1" Type="http://schemas.microsoft.com/office/2007/relationships/media" Target="../media/media2.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jpeg"/><Relationship Id="rId1" Type="http://schemas.microsoft.com/office/2007/relationships/media" Target="../media/media3.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CC6175-3FE2-40F4-96C8-80422920B2D6}"/>
              </a:ext>
            </a:extLst>
          </p:cNvPr>
          <p:cNvSpPr>
            <a:spLocks noGrp="1"/>
          </p:cNvSpPr>
          <p:nvPr>
            <p:ph type="ctrTitle"/>
          </p:nvPr>
        </p:nvSpPr>
        <p:spPr>
          <a:xfrm>
            <a:off x="989901" y="609601"/>
            <a:ext cx="10284903" cy="3200400"/>
          </a:xfrm>
        </p:spPr>
        <p:txBody>
          <a:bodyPr/>
          <a:lstStyle/>
          <a:p>
            <a:r>
              <a:rPr lang="en-CA" dirty="0"/>
              <a:t>Load Securement</a:t>
            </a:r>
          </a:p>
        </p:txBody>
      </p:sp>
      <p:sp>
        <p:nvSpPr>
          <p:cNvPr id="3" name="Subtitle 2">
            <a:extLst>
              <a:ext uri="{FF2B5EF4-FFF2-40B4-BE49-F238E27FC236}">
                <a16:creationId xmlns="" xmlns:a16="http://schemas.microsoft.com/office/drawing/2014/main" id="{A66D6D3D-438D-4E96-B609-7558C5743B2D}"/>
              </a:ext>
            </a:extLst>
          </p:cNvPr>
          <p:cNvSpPr>
            <a:spLocks noGrp="1"/>
          </p:cNvSpPr>
          <p:nvPr>
            <p:ph type="subTitle" idx="1"/>
          </p:nvPr>
        </p:nvSpPr>
        <p:spPr/>
        <p:txBody>
          <a:bodyPr/>
          <a:lstStyle/>
          <a:p>
            <a:r>
              <a:rPr lang="en-CA" dirty="0"/>
              <a:t>Photo examples</a:t>
            </a:r>
          </a:p>
        </p:txBody>
      </p:sp>
    </p:spTree>
    <p:extLst>
      <p:ext uri="{BB962C8B-B14F-4D97-AF65-F5344CB8AC3E}">
        <p14:creationId xmlns:p14="http://schemas.microsoft.com/office/powerpoint/2010/main" val="3516490079"/>
      </p:ext>
    </p:extLst>
  </p:cSld>
  <p:clrMapOvr>
    <a:masterClrMapping/>
  </p:clrMapOvr>
  <p:transition spd="med" advTm="7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11D1C4-77F0-4C8F-B6CB-1B388CB619C9}"/>
              </a:ext>
            </a:extLst>
          </p:cNvPr>
          <p:cNvSpPr>
            <a:spLocks noGrp="1"/>
          </p:cNvSpPr>
          <p:nvPr>
            <p:ph type="title"/>
          </p:nvPr>
        </p:nvSpPr>
        <p:spPr>
          <a:xfrm>
            <a:off x="1141413" y="609601"/>
            <a:ext cx="9905998" cy="556470"/>
          </a:xfrm>
        </p:spPr>
        <p:txBody>
          <a:bodyPr>
            <a:normAutofit fontScale="90000"/>
          </a:bodyPr>
          <a:lstStyle/>
          <a:p>
            <a:r>
              <a:rPr lang="en-CA" dirty="0"/>
              <a:t>Structural Steel</a:t>
            </a:r>
          </a:p>
        </p:txBody>
      </p:sp>
      <p:pic>
        <p:nvPicPr>
          <p:cNvPr id="4" name="Samuel Plate Step deck">
            <a:hlinkClick r:id="" action="ppaction://media"/>
            <a:extLst>
              <a:ext uri="{FF2B5EF4-FFF2-40B4-BE49-F238E27FC236}">
                <a16:creationId xmlns="" xmlns:a16="http://schemas.microsoft.com/office/drawing/2014/main" id="{CC7E5C5C-5C95-4D37-845F-B5FF6069B9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0288" y="1132102"/>
            <a:ext cx="8275833" cy="5603979"/>
          </a:xfrm>
        </p:spPr>
      </p:pic>
    </p:spTree>
    <p:extLst>
      <p:ext uri="{BB962C8B-B14F-4D97-AF65-F5344CB8AC3E}">
        <p14:creationId xmlns:p14="http://schemas.microsoft.com/office/powerpoint/2010/main" val="3953469308"/>
      </p:ext>
    </p:extLst>
  </p:cSld>
  <p:clrMapOvr>
    <a:masterClrMapping/>
  </p:clrMapOvr>
  <p:transition spd="med" advTm="7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E412D1-84B4-46D8-9072-AA5988AA31CC}"/>
              </a:ext>
            </a:extLst>
          </p:cNvPr>
          <p:cNvSpPr>
            <a:spLocks noGrp="1"/>
          </p:cNvSpPr>
          <p:nvPr>
            <p:ph type="title"/>
          </p:nvPr>
        </p:nvSpPr>
        <p:spPr>
          <a:xfrm>
            <a:off x="1141413" y="609600"/>
            <a:ext cx="9905998" cy="875251"/>
          </a:xfrm>
        </p:spPr>
        <p:txBody>
          <a:bodyPr/>
          <a:lstStyle/>
          <a:p>
            <a:r>
              <a:rPr lang="en-CA" dirty="0"/>
              <a:t>Steel I-beams</a:t>
            </a:r>
          </a:p>
        </p:txBody>
      </p:sp>
      <p:sp>
        <p:nvSpPr>
          <p:cNvPr id="3" name="Content Placeholder 2">
            <a:extLst>
              <a:ext uri="{FF2B5EF4-FFF2-40B4-BE49-F238E27FC236}">
                <a16:creationId xmlns="" xmlns:a16="http://schemas.microsoft.com/office/drawing/2014/main" id="{53D18CCF-93FD-443F-B4DF-4C2A0BB710C0}"/>
              </a:ext>
            </a:extLst>
          </p:cNvPr>
          <p:cNvSpPr>
            <a:spLocks noGrp="1"/>
          </p:cNvSpPr>
          <p:nvPr>
            <p:ph idx="1"/>
          </p:nvPr>
        </p:nvSpPr>
        <p:spPr>
          <a:xfrm>
            <a:off x="1141413" y="1400961"/>
            <a:ext cx="9905998" cy="4390239"/>
          </a:xfrm>
        </p:spPr>
        <p:txBody>
          <a:bodyPr/>
          <a:lstStyle/>
          <a:p>
            <a:r>
              <a:rPr lang="en-CA" dirty="0"/>
              <a:t>Generally straight forward but the example shown is not properly loaded due to the dunnage. Can you spot the problem</a:t>
            </a:r>
            <a:r>
              <a:rPr lang="en-CA" dirty="0" smtClean="0"/>
              <a:t>?</a:t>
            </a:r>
          </a:p>
          <a:p>
            <a:r>
              <a:rPr lang="en-CA" dirty="0" smtClean="0"/>
              <a:t>Corners/Strap protectors must be used on sharp edges. Adding a chain in the first 5 feet of the load is recommended</a:t>
            </a:r>
          </a:p>
          <a:p>
            <a:r>
              <a:rPr lang="en-CA" dirty="0" smtClean="0"/>
              <a:t>Ensure you look in the I Beams for any loose debris including loose wood and metal banding. Remove before transport as this can cause an incident as well as an out of service during a dot inspection</a:t>
            </a:r>
            <a:endParaRPr lang="en-CA" dirty="0"/>
          </a:p>
        </p:txBody>
      </p:sp>
    </p:spTree>
    <p:extLst>
      <p:ext uri="{BB962C8B-B14F-4D97-AF65-F5344CB8AC3E}">
        <p14:creationId xmlns:p14="http://schemas.microsoft.com/office/powerpoint/2010/main" val="2707116416"/>
      </p:ext>
    </p:extLst>
  </p:cSld>
  <p:clrMapOvr>
    <a:masterClrMapping/>
  </p:clrMapOvr>
  <p:transition spd="med" advTm="7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E5C602-4BC1-4C41-9FCF-E32DCF2A1F84}"/>
              </a:ext>
            </a:extLst>
          </p:cNvPr>
          <p:cNvSpPr>
            <a:spLocks noGrp="1"/>
          </p:cNvSpPr>
          <p:nvPr>
            <p:ph type="title"/>
          </p:nvPr>
        </p:nvSpPr>
        <p:spPr>
          <a:xfrm>
            <a:off x="1141413" y="609600"/>
            <a:ext cx="9905998" cy="648749"/>
          </a:xfrm>
        </p:spPr>
        <p:txBody>
          <a:bodyPr/>
          <a:lstStyle/>
          <a:p>
            <a:r>
              <a:rPr lang="en-CA" dirty="0"/>
              <a:t>Steel I-beam</a:t>
            </a:r>
          </a:p>
        </p:txBody>
      </p:sp>
      <p:pic>
        <p:nvPicPr>
          <p:cNvPr id="4" name="Resized_20170612_114356">
            <a:hlinkClick r:id="" action="ppaction://media"/>
            <a:extLst>
              <a:ext uri="{FF2B5EF4-FFF2-40B4-BE49-F238E27FC236}">
                <a16:creationId xmlns="" xmlns:a16="http://schemas.microsoft.com/office/drawing/2014/main" id="{384F59CD-F9D3-4E2E-BC79-1647CBE7DA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5121" y="1258349"/>
            <a:ext cx="9118146" cy="5128469"/>
          </a:xfrm>
        </p:spPr>
      </p:pic>
    </p:spTree>
    <p:extLst>
      <p:ext uri="{BB962C8B-B14F-4D97-AF65-F5344CB8AC3E}">
        <p14:creationId xmlns:p14="http://schemas.microsoft.com/office/powerpoint/2010/main" val="2296780120"/>
      </p:ext>
    </p:extLst>
  </p:cSld>
  <p:clrMapOvr>
    <a:masterClrMapping/>
  </p:clrMapOvr>
  <p:transition spd="med" advTm="7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614D4F-9636-4284-972B-B22E6A6C7C92}"/>
              </a:ext>
            </a:extLst>
          </p:cNvPr>
          <p:cNvSpPr>
            <a:spLocks noGrp="1"/>
          </p:cNvSpPr>
          <p:nvPr>
            <p:ph type="title"/>
          </p:nvPr>
        </p:nvSpPr>
        <p:spPr>
          <a:xfrm>
            <a:off x="1141413" y="609600"/>
            <a:ext cx="9905998" cy="757806"/>
          </a:xfrm>
        </p:spPr>
        <p:txBody>
          <a:bodyPr/>
          <a:lstStyle/>
          <a:p>
            <a:r>
              <a:rPr lang="en-CA" dirty="0"/>
              <a:t>Tiered loaded Steel Tubulars</a:t>
            </a:r>
          </a:p>
        </p:txBody>
      </p:sp>
      <p:sp>
        <p:nvSpPr>
          <p:cNvPr id="3" name="Content Placeholder 2">
            <a:extLst>
              <a:ext uri="{FF2B5EF4-FFF2-40B4-BE49-F238E27FC236}">
                <a16:creationId xmlns="" xmlns:a16="http://schemas.microsoft.com/office/drawing/2014/main" id="{F55E69BB-FA73-42AA-B69A-D6007F83CFB8}"/>
              </a:ext>
            </a:extLst>
          </p:cNvPr>
          <p:cNvSpPr>
            <a:spLocks noGrp="1"/>
          </p:cNvSpPr>
          <p:nvPr>
            <p:ph idx="1"/>
          </p:nvPr>
        </p:nvSpPr>
        <p:spPr>
          <a:xfrm>
            <a:off x="1141413" y="1577130"/>
            <a:ext cx="9905998" cy="4671269"/>
          </a:xfrm>
        </p:spPr>
        <p:txBody>
          <a:bodyPr/>
          <a:lstStyle/>
          <a:p>
            <a:r>
              <a:rPr lang="en-CA" dirty="0"/>
              <a:t>Dunnage must be aligned top to bottom with wood or plastic wedges securely nailed, best practice is top and bottom as show in slide. </a:t>
            </a:r>
          </a:p>
          <a:p>
            <a:r>
              <a:rPr lang="en-CA" dirty="0"/>
              <a:t>Each tier with the exception of the very bottom must have a minimum of 2 per tier as far apart as possible. </a:t>
            </a:r>
          </a:p>
          <a:p>
            <a:r>
              <a:rPr lang="en-CA" dirty="0"/>
              <a:t>The top layer must have 2 straps in the first 10 feet and no more than </a:t>
            </a:r>
            <a:r>
              <a:rPr lang="en-CA" dirty="0" smtClean="0"/>
              <a:t>and a minimum of 1 strap per every 10’ after that</a:t>
            </a:r>
            <a:endParaRPr lang="en-CA" dirty="0"/>
          </a:p>
          <a:p>
            <a:r>
              <a:rPr lang="en-CA" dirty="0"/>
              <a:t>Planning is important so that these complicated loads can be both legal and secure. </a:t>
            </a:r>
          </a:p>
        </p:txBody>
      </p:sp>
    </p:spTree>
    <p:extLst>
      <p:ext uri="{BB962C8B-B14F-4D97-AF65-F5344CB8AC3E}">
        <p14:creationId xmlns:p14="http://schemas.microsoft.com/office/powerpoint/2010/main" val="2065342255"/>
      </p:ext>
    </p:extLst>
  </p:cSld>
  <p:clrMapOvr>
    <a:masterClrMapping/>
  </p:clrMapOvr>
  <p:transition spd="med" advTm="7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F50AF1-BB66-47E1-BCCA-30D8E13A139E}"/>
              </a:ext>
            </a:extLst>
          </p:cNvPr>
          <p:cNvSpPr>
            <a:spLocks noGrp="1"/>
          </p:cNvSpPr>
          <p:nvPr>
            <p:ph type="title"/>
          </p:nvPr>
        </p:nvSpPr>
        <p:spPr>
          <a:xfrm>
            <a:off x="1141413" y="609600"/>
            <a:ext cx="9905998" cy="548081"/>
          </a:xfrm>
        </p:spPr>
        <p:txBody>
          <a:bodyPr>
            <a:normAutofit fontScale="90000"/>
          </a:bodyPr>
          <a:lstStyle/>
          <a:p>
            <a:r>
              <a:rPr lang="en-CA" dirty="0"/>
              <a:t>Steel Tubulars Tiered load</a:t>
            </a:r>
          </a:p>
        </p:txBody>
      </p:sp>
      <p:pic>
        <p:nvPicPr>
          <p:cNvPr id="5" name="Content Placeholder 4">
            <a:extLst>
              <a:ext uri="{FF2B5EF4-FFF2-40B4-BE49-F238E27FC236}">
                <a16:creationId xmlns="" xmlns:a16="http://schemas.microsoft.com/office/drawing/2014/main" id="{7B299919-01D9-4DE1-B718-7C2FE9616BDB}"/>
              </a:ext>
            </a:extLst>
          </p:cNvPr>
          <p:cNvPicPr>
            <a:picLocks noGrp="1" noChangeAspect="1"/>
          </p:cNvPicPr>
          <p:nvPr>
            <p:ph idx="1"/>
          </p:nvPr>
        </p:nvPicPr>
        <p:blipFill>
          <a:blip r:embed="rId2"/>
          <a:stretch>
            <a:fillRect/>
          </a:stretch>
        </p:blipFill>
        <p:spPr>
          <a:xfrm>
            <a:off x="1500422" y="1291906"/>
            <a:ext cx="9155855" cy="5177418"/>
          </a:xfrm>
        </p:spPr>
      </p:pic>
    </p:spTree>
    <p:extLst>
      <p:ext uri="{BB962C8B-B14F-4D97-AF65-F5344CB8AC3E}">
        <p14:creationId xmlns:p14="http://schemas.microsoft.com/office/powerpoint/2010/main" val="4232147712"/>
      </p:ext>
    </p:extLst>
  </p:cSld>
  <p:clrMapOvr>
    <a:masterClrMapping/>
  </p:clrMapOvr>
  <p:transition spd="med" advTm="7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B6F9D-DA82-42A8-BA54-B05F3F77D9DD}"/>
              </a:ext>
            </a:extLst>
          </p:cNvPr>
          <p:cNvSpPr>
            <a:spLocks noGrp="1"/>
          </p:cNvSpPr>
          <p:nvPr>
            <p:ph type="title"/>
          </p:nvPr>
        </p:nvSpPr>
        <p:spPr>
          <a:xfrm>
            <a:off x="1141413" y="609600"/>
            <a:ext cx="9905998" cy="732639"/>
          </a:xfrm>
        </p:spPr>
        <p:txBody>
          <a:bodyPr/>
          <a:lstStyle/>
          <a:p>
            <a:r>
              <a:rPr lang="en-CA" dirty="0"/>
              <a:t>Pyramid loaded steel tubulars</a:t>
            </a:r>
          </a:p>
        </p:txBody>
      </p:sp>
      <p:sp>
        <p:nvSpPr>
          <p:cNvPr id="3" name="Content Placeholder 2">
            <a:extLst>
              <a:ext uri="{FF2B5EF4-FFF2-40B4-BE49-F238E27FC236}">
                <a16:creationId xmlns="" xmlns:a16="http://schemas.microsoft.com/office/drawing/2014/main" id="{B994B31B-842B-4695-83B0-524695D400BC}"/>
              </a:ext>
            </a:extLst>
          </p:cNvPr>
          <p:cNvSpPr>
            <a:spLocks noGrp="1"/>
          </p:cNvSpPr>
          <p:nvPr>
            <p:ph idx="1"/>
          </p:nvPr>
        </p:nvSpPr>
        <p:spPr>
          <a:xfrm>
            <a:off x="1141413" y="1543575"/>
            <a:ext cx="9905998" cy="5100506"/>
          </a:xfrm>
        </p:spPr>
        <p:txBody>
          <a:bodyPr/>
          <a:lstStyle/>
          <a:p>
            <a:r>
              <a:rPr lang="en-CA" dirty="0"/>
              <a:t>This has long been the standard for steel casing, any pipe with “collars” and threaded ends. It relies on short steel pins (4 per side) on full length loads or 2 per side on short pipe to secure the lowest layer.</a:t>
            </a:r>
          </a:p>
          <a:p>
            <a:r>
              <a:rPr lang="en-CA" dirty="0"/>
              <a:t> Each subsequent layer is 1 less pipe, eventually forming a “pyramid”. </a:t>
            </a:r>
            <a:r>
              <a:rPr lang="en-CA" dirty="0" smtClean="0"/>
              <a:t>If the top layer does not have enough pipe to complete the pyramid ask that the top pieces be loaded on separate dunnage. </a:t>
            </a:r>
            <a:endParaRPr lang="en-CA" dirty="0"/>
          </a:p>
          <a:p>
            <a:r>
              <a:rPr lang="en-CA" dirty="0"/>
              <a:t>These loads require </a:t>
            </a:r>
            <a:r>
              <a:rPr lang="en-CA" dirty="0" smtClean="0"/>
              <a:t>2 belly wraps, 1 on the first 10’ and 1 on the rear 10’ </a:t>
            </a:r>
            <a:r>
              <a:rPr lang="en-CA" dirty="0"/>
              <a:t>as well as down pressure straps. Attention must be given when approaching the load to ensure no collars in the stack are beginning to bulge out. If there is then have a loader fix the load before getting near it. </a:t>
            </a:r>
            <a:endParaRPr lang="en-CA" dirty="0" smtClean="0"/>
          </a:p>
          <a:p>
            <a:r>
              <a:rPr lang="en-CA" dirty="0" smtClean="0"/>
              <a:t>Once all straps are tight the driver should walk around the trailer and ensure all pipe pins and dunnage is tight without any movement.</a:t>
            </a:r>
            <a:endParaRPr lang="en-CA" dirty="0"/>
          </a:p>
          <a:p>
            <a:r>
              <a:rPr lang="en-CA" dirty="0"/>
              <a:t>Multiple short stacks are shown in the example without collars.</a:t>
            </a:r>
          </a:p>
        </p:txBody>
      </p:sp>
    </p:spTree>
    <p:extLst>
      <p:ext uri="{BB962C8B-B14F-4D97-AF65-F5344CB8AC3E}">
        <p14:creationId xmlns:p14="http://schemas.microsoft.com/office/powerpoint/2010/main" val="2143887294"/>
      </p:ext>
    </p:extLst>
  </p:cSld>
  <p:clrMapOvr>
    <a:masterClrMapping/>
  </p:clrMapOvr>
  <p:transition spd="med" advTm="7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3C1C3C6-8766-48DD-B5C2-CBBFCC6D46CE}"/>
              </a:ext>
            </a:extLst>
          </p:cNvPr>
          <p:cNvPicPr>
            <a:picLocks noChangeAspect="1"/>
          </p:cNvPicPr>
          <p:nvPr/>
        </p:nvPicPr>
        <p:blipFill>
          <a:blip r:embed="rId2"/>
          <a:stretch>
            <a:fillRect/>
          </a:stretch>
        </p:blipFill>
        <p:spPr>
          <a:xfrm>
            <a:off x="1828800" y="228600"/>
            <a:ext cx="8534400" cy="6400800"/>
          </a:xfrm>
          <a:prstGeom prst="rect">
            <a:avLst/>
          </a:prstGeom>
        </p:spPr>
      </p:pic>
      <p:sp>
        <p:nvSpPr>
          <p:cNvPr id="2" name="TextBox 1">
            <a:extLst>
              <a:ext uri="{FF2B5EF4-FFF2-40B4-BE49-F238E27FC236}">
                <a16:creationId xmlns="" xmlns:a16="http://schemas.microsoft.com/office/drawing/2014/main" id="{100316F1-7418-4AA2-8451-89F4224D89E9}"/>
              </a:ext>
            </a:extLst>
          </p:cNvPr>
          <p:cNvSpPr txBox="1"/>
          <p:nvPr/>
        </p:nvSpPr>
        <p:spPr>
          <a:xfrm>
            <a:off x="4870938" y="4510454"/>
            <a:ext cx="4387362" cy="923330"/>
          </a:xfrm>
          <a:prstGeom prst="rect">
            <a:avLst/>
          </a:prstGeom>
          <a:noFill/>
        </p:spPr>
        <p:txBody>
          <a:bodyPr wrap="square" rtlCol="0">
            <a:spAutoFit/>
          </a:bodyPr>
          <a:lstStyle/>
          <a:p>
            <a:r>
              <a:rPr lang="en-CA" dirty="0"/>
              <a:t>Belly wraps should be further apart.</a:t>
            </a:r>
          </a:p>
          <a:p>
            <a:endParaRPr lang="en-CA" dirty="0"/>
          </a:p>
          <a:p>
            <a:r>
              <a:rPr lang="en-CA" dirty="0"/>
              <a:t>About 10’ in from each end.</a:t>
            </a:r>
          </a:p>
        </p:txBody>
      </p:sp>
    </p:spTree>
    <p:extLst>
      <p:ext uri="{BB962C8B-B14F-4D97-AF65-F5344CB8AC3E}">
        <p14:creationId xmlns:p14="http://schemas.microsoft.com/office/powerpoint/2010/main" val="848514401"/>
      </p:ext>
    </p:extLst>
  </p:cSld>
  <p:clrMapOvr>
    <a:masterClrMapping/>
  </p:clrMapOvr>
  <p:transition spd="med" advTm="7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97785D-08CD-48F5-9C0C-D4F8C1E28355}"/>
              </a:ext>
            </a:extLst>
          </p:cNvPr>
          <p:cNvSpPr>
            <a:spLocks noGrp="1"/>
          </p:cNvSpPr>
          <p:nvPr>
            <p:ph type="title"/>
          </p:nvPr>
        </p:nvSpPr>
        <p:spPr>
          <a:xfrm>
            <a:off x="1141413" y="609600"/>
            <a:ext cx="9905998" cy="556470"/>
          </a:xfrm>
        </p:spPr>
        <p:txBody>
          <a:bodyPr>
            <a:normAutofit fontScale="90000"/>
          </a:bodyPr>
          <a:lstStyle/>
          <a:p>
            <a:r>
              <a:rPr lang="en-CA" dirty="0"/>
              <a:t>Steel Tubular Pyramid Load</a:t>
            </a:r>
          </a:p>
        </p:txBody>
      </p:sp>
      <p:pic>
        <p:nvPicPr>
          <p:cNvPr id="4" name="Resized_20180126_123348_7746">
            <a:hlinkClick r:id="" action="ppaction://media"/>
            <a:extLst>
              <a:ext uri="{FF2B5EF4-FFF2-40B4-BE49-F238E27FC236}">
                <a16:creationId xmlns="" xmlns:a16="http://schemas.microsoft.com/office/drawing/2014/main" id="{3C42191F-204D-4B77-B414-94F6F99D10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89214" y="1233182"/>
            <a:ext cx="7499756" cy="5015218"/>
          </a:xfrm>
        </p:spPr>
      </p:pic>
    </p:spTree>
    <p:extLst>
      <p:ext uri="{BB962C8B-B14F-4D97-AF65-F5344CB8AC3E}">
        <p14:creationId xmlns:p14="http://schemas.microsoft.com/office/powerpoint/2010/main" val="3240705221"/>
      </p:ext>
    </p:extLst>
  </p:cSld>
  <p:clrMapOvr>
    <a:masterClrMapping/>
  </p:clrMapOvr>
  <p:transition spd="med" advTm="7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46F21C-E98D-4F05-B584-2250EF37E92A}"/>
              </a:ext>
            </a:extLst>
          </p:cNvPr>
          <p:cNvSpPr>
            <a:spLocks noGrp="1"/>
          </p:cNvSpPr>
          <p:nvPr>
            <p:ph type="title"/>
          </p:nvPr>
        </p:nvSpPr>
        <p:spPr>
          <a:xfrm>
            <a:off x="1141413" y="609600"/>
            <a:ext cx="9905998" cy="883640"/>
          </a:xfrm>
        </p:spPr>
        <p:txBody>
          <a:bodyPr/>
          <a:lstStyle/>
          <a:p>
            <a:r>
              <a:rPr lang="en-CA" dirty="0"/>
              <a:t>Tarped Line Pipe</a:t>
            </a:r>
          </a:p>
        </p:txBody>
      </p:sp>
      <p:sp>
        <p:nvSpPr>
          <p:cNvPr id="3" name="Content Placeholder 2">
            <a:extLst>
              <a:ext uri="{FF2B5EF4-FFF2-40B4-BE49-F238E27FC236}">
                <a16:creationId xmlns="" xmlns:a16="http://schemas.microsoft.com/office/drawing/2014/main" id="{5A284C7B-F7BD-42EB-BAAD-4D55AF7C8D87}"/>
              </a:ext>
            </a:extLst>
          </p:cNvPr>
          <p:cNvSpPr>
            <a:spLocks noGrp="1"/>
          </p:cNvSpPr>
          <p:nvPr>
            <p:ph idx="1"/>
          </p:nvPr>
        </p:nvSpPr>
        <p:spPr>
          <a:xfrm>
            <a:off x="1141413" y="1619075"/>
            <a:ext cx="9905998" cy="4764947"/>
          </a:xfrm>
        </p:spPr>
        <p:txBody>
          <a:bodyPr/>
          <a:lstStyle/>
          <a:p>
            <a:r>
              <a:rPr lang="en-CA" dirty="0"/>
              <a:t>We use white “Onion Skin” tarps that are light weight but fragile to cover these loads. The best practice is to put two down pressure straps 1 front and 1 back but leaving the outside most winches available. Then 2 belly wraps 1/3 of the way toward the inside of the trailer length from each end. </a:t>
            </a:r>
          </a:p>
          <a:p>
            <a:r>
              <a:rPr lang="en-CA" dirty="0"/>
              <a:t>Install the tarp and use as many straps as possible over top of the load to reduce the need for bungee cords which will prevent flapping and tearing of the tarp</a:t>
            </a:r>
          </a:p>
        </p:txBody>
      </p:sp>
    </p:spTree>
    <p:extLst>
      <p:ext uri="{BB962C8B-B14F-4D97-AF65-F5344CB8AC3E}">
        <p14:creationId xmlns:p14="http://schemas.microsoft.com/office/powerpoint/2010/main" val="2807711521"/>
      </p:ext>
    </p:extLst>
  </p:cSld>
  <p:clrMapOvr>
    <a:masterClrMapping/>
  </p:clrMapOvr>
  <p:transition spd="med" advTm="7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2D0838-8897-49C1-A702-E4ACD5C381CC}"/>
              </a:ext>
            </a:extLst>
          </p:cNvPr>
          <p:cNvSpPr>
            <a:spLocks noGrp="1"/>
          </p:cNvSpPr>
          <p:nvPr>
            <p:ph type="title"/>
          </p:nvPr>
        </p:nvSpPr>
        <p:spPr>
          <a:xfrm>
            <a:off x="1141413" y="609600"/>
            <a:ext cx="9905998" cy="581637"/>
          </a:xfrm>
        </p:spPr>
        <p:txBody>
          <a:bodyPr/>
          <a:lstStyle/>
          <a:p>
            <a:r>
              <a:rPr lang="en-CA" dirty="0"/>
              <a:t>White Tarped Pipe Load</a:t>
            </a:r>
          </a:p>
        </p:txBody>
      </p:sp>
      <p:pic>
        <p:nvPicPr>
          <p:cNvPr id="5" name="Content Placeholder 4">
            <a:extLst>
              <a:ext uri="{FF2B5EF4-FFF2-40B4-BE49-F238E27FC236}">
                <a16:creationId xmlns="" xmlns:a16="http://schemas.microsoft.com/office/drawing/2014/main" id="{8848B43B-F845-4A40-B1FE-27E849307935}"/>
              </a:ext>
            </a:extLst>
          </p:cNvPr>
          <p:cNvPicPr>
            <a:picLocks noGrp="1" noChangeAspect="1"/>
          </p:cNvPicPr>
          <p:nvPr>
            <p:ph idx="1"/>
          </p:nvPr>
        </p:nvPicPr>
        <p:blipFill>
          <a:blip r:embed="rId3"/>
          <a:stretch>
            <a:fillRect/>
          </a:stretch>
        </p:blipFill>
        <p:spPr>
          <a:xfrm>
            <a:off x="1494691" y="1266738"/>
            <a:ext cx="9184493" cy="5204400"/>
          </a:xfrm>
        </p:spPr>
      </p:pic>
      <p:sp>
        <p:nvSpPr>
          <p:cNvPr id="3" name="TextBox 2"/>
          <p:cNvSpPr txBox="1"/>
          <p:nvPr/>
        </p:nvSpPr>
        <p:spPr>
          <a:xfrm>
            <a:off x="2370667" y="5528733"/>
            <a:ext cx="7704666" cy="646331"/>
          </a:xfrm>
          <a:prstGeom prst="rect">
            <a:avLst/>
          </a:prstGeom>
          <a:noFill/>
        </p:spPr>
        <p:txBody>
          <a:bodyPr wrap="square" rtlCol="0">
            <a:spAutoFit/>
          </a:bodyPr>
          <a:lstStyle/>
          <a:p>
            <a:r>
              <a:rPr lang="en-CA" b="1" dirty="0" smtClean="0"/>
              <a:t>More straps over the top of the tarp is required to ensure tarp is tight. This will reduce flapping which will damage tarp</a:t>
            </a:r>
            <a:endParaRPr lang="en-CA" b="1" dirty="0"/>
          </a:p>
        </p:txBody>
      </p:sp>
    </p:spTree>
    <p:extLst>
      <p:ext uri="{BB962C8B-B14F-4D97-AF65-F5344CB8AC3E}">
        <p14:creationId xmlns:p14="http://schemas.microsoft.com/office/powerpoint/2010/main" val="1058961266"/>
      </p:ext>
    </p:extLst>
  </p:cSld>
  <p:clrMapOvr>
    <a:masterClrMapping/>
  </p:clrMapOvr>
  <p:transition spd="med" advTm="7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D53F59-74D1-472B-B542-75A513C9D59F}"/>
              </a:ext>
            </a:extLst>
          </p:cNvPr>
          <p:cNvSpPr>
            <a:spLocks noGrp="1"/>
          </p:cNvSpPr>
          <p:nvPr>
            <p:ph type="title"/>
          </p:nvPr>
        </p:nvSpPr>
        <p:spPr/>
        <p:txBody>
          <a:bodyPr/>
          <a:lstStyle/>
          <a:p>
            <a:r>
              <a:rPr lang="en-CA" dirty="0"/>
              <a:t>Every Load is Unique</a:t>
            </a:r>
          </a:p>
        </p:txBody>
      </p:sp>
      <p:sp>
        <p:nvSpPr>
          <p:cNvPr id="3" name="Content Placeholder 2">
            <a:extLst>
              <a:ext uri="{FF2B5EF4-FFF2-40B4-BE49-F238E27FC236}">
                <a16:creationId xmlns="" xmlns:a16="http://schemas.microsoft.com/office/drawing/2014/main" id="{0654CA56-FFBF-4CE0-B341-415D2493791C}"/>
              </a:ext>
            </a:extLst>
          </p:cNvPr>
          <p:cNvSpPr>
            <a:spLocks noGrp="1"/>
          </p:cNvSpPr>
          <p:nvPr>
            <p:ph idx="1"/>
          </p:nvPr>
        </p:nvSpPr>
        <p:spPr/>
        <p:txBody>
          <a:bodyPr>
            <a:normAutofit lnSpcReduction="10000"/>
          </a:bodyPr>
          <a:lstStyle/>
          <a:p>
            <a:r>
              <a:rPr lang="en-CA" dirty="0"/>
              <a:t>Imagination creativity and knowledge are important.</a:t>
            </a:r>
          </a:p>
          <a:p>
            <a:endParaRPr lang="en-CA" dirty="0"/>
          </a:p>
          <a:p>
            <a:r>
              <a:rPr lang="en-CA" dirty="0"/>
              <a:t>Having the proper equipment that is in good repair is the driver’s responsibility.</a:t>
            </a:r>
          </a:p>
          <a:p>
            <a:endParaRPr lang="en-CA" dirty="0"/>
          </a:p>
          <a:p>
            <a:r>
              <a:rPr lang="en-CA" dirty="0"/>
              <a:t>Proper securement is crucial for your protection and the safety of the general public and the customers’ freight.</a:t>
            </a:r>
          </a:p>
          <a:p>
            <a:endParaRPr lang="en-CA" dirty="0"/>
          </a:p>
          <a:p>
            <a:pPr marL="0" indent="0">
              <a:buNone/>
            </a:pPr>
            <a:r>
              <a:rPr lang="en-CA" dirty="0"/>
              <a:t> </a:t>
            </a:r>
          </a:p>
        </p:txBody>
      </p:sp>
    </p:spTree>
    <p:extLst>
      <p:ext uri="{BB962C8B-B14F-4D97-AF65-F5344CB8AC3E}">
        <p14:creationId xmlns:p14="http://schemas.microsoft.com/office/powerpoint/2010/main" val="395441051"/>
      </p:ext>
    </p:extLst>
  </p:cSld>
  <p:clrMapOvr>
    <a:masterClrMapping/>
  </p:clrMapOvr>
  <p:transition spd="med" advTm="7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9C7F99-A4FD-4282-82A3-7D5DB9DE38F1}"/>
              </a:ext>
            </a:extLst>
          </p:cNvPr>
          <p:cNvSpPr>
            <a:spLocks noGrp="1"/>
          </p:cNvSpPr>
          <p:nvPr>
            <p:ph type="title"/>
          </p:nvPr>
        </p:nvSpPr>
        <p:spPr>
          <a:xfrm>
            <a:off x="1141413" y="609600"/>
            <a:ext cx="9905998" cy="480969"/>
          </a:xfrm>
        </p:spPr>
        <p:txBody>
          <a:bodyPr>
            <a:normAutofit fontScale="90000"/>
          </a:bodyPr>
          <a:lstStyle/>
          <a:p>
            <a:r>
              <a:rPr lang="en-CA" dirty="0"/>
              <a:t>White Tarped Pipe Load</a:t>
            </a:r>
          </a:p>
        </p:txBody>
      </p:sp>
      <p:pic>
        <p:nvPicPr>
          <p:cNvPr id="5" name="Content Placeholder 4">
            <a:extLst>
              <a:ext uri="{FF2B5EF4-FFF2-40B4-BE49-F238E27FC236}">
                <a16:creationId xmlns="" xmlns:a16="http://schemas.microsoft.com/office/drawing/2014/main" id="{0831189E-BD6D-4A07-BA4C-336E85165766}"/>
              </a:ext>
            </a:extLst>
          </p:cNvPr>
          <p:cNvPicPr>
            <a:picLocks noGrp="1" noChangeAspect="1"/>
          </p:cNvPicPr>
          <p:nvPr>
            <p:ph idx="1"/>
          </p:nvPr>
        </p:nvPicPr>
        <p:blipFill>
          <a:blip r:embed="rId3"/>
          <a:stretch>
            <a:fillRect/>
          </a:stretch>
        </p:blipFill>
        <p:spPr>
          <a:xfrm>
            <a:off x="1249961" y="1090569"/>
            <a:ext cx="9714450" cy="5626774"/>
          </a:xfrm>
        </p:spPr>
      </p:pic>
    </p:spTree>
    <p:extLst>
      <p:ext uri="{BB962C8B-B14F-4D97-AF65-F5344CB8AC3E}">
        <p14:creationId xmlns:p14="http://schemas.microsoft.com/office/powerpoint/2010/main" val="3496222645"/>
      </p:ext>
    </p:extLst>
  </p:cSld>
  <p:clrMapOvr>
    <a:masterClrMapping/>
  </p:clrMapOvr>
  <p:transition spd="med" advTm="7000">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3AD804-3AB0-45E7-8468-32BCD3009E47}"/>
              </a:ext>
            </a:extLst>
          </p:cNvPr>
          <p:cNvSpPr>
            <a:spLocks noGrp="1"/>
          </p:cNvSpPr>
          <p:nvPr>
            <p:ph type="title"/>
          </p:nvPr>
        </p:nvSpPr>
        <p:spPr>
          <a:xfrm>
            <a:off x="1141413" y="609600"/>
            <a:ext cx="9905998" cy="782972"/>
          </a:xfrm>
        </p:spPr>
        <p:txBody>
          <a:bodyPr/>
          <a:lstStyle/>
          <a:p>
            <a:r>
              <a:rPr lang="en-CA" dirty="0"/>
              <a:t>Yellow Jacket Pipe</a:t>
            </a:r>
          </a:p>
        </p:txBody>
      </p:sp>
      <p:sp>
        <p:nvSpPr>
          <p:cNvPr id="3" name="Content Placeholder 2">
            <a:extLst>
              <a:ext uri="{FF2B5EF4-FFF2-40B4-BE49-F238E27FC236}">
                <a16:creationId xmlns="" xmlns:a16="http://schemas.microsoft.com/office/drawing/2014/main" id="{3B26C560-D98A-4657-A05A-B6F98F1A0AC5}"/>
              </a:ext>
            </a:extLst>
          </p:cNvPr>
          <p:cNvSpPr>
            <a:spLocks noGrp="1"/>
          </p:cNvSpPr>
          <p:nvPr>
            <p:ph idx="1"/>
          </p:nvPr>
        </p:nvSpPr>
        <p:spPr>
          <a:xfrm>
            <a:off x="1141413" y="1392573"/>
            <a:ext cx="9905998" cy="5083728"/>
          </a:xfrm>
        </p:spPr>
        <p:txBody>
          <a:bodyPr/>
          <a:lstStyle/>
          <a:p>
            <a:r>
              <a:rPr lang="en-CA" dirty="0"/>
              <a:t>This refers to coated steel pipe. The coating is sometimes other colors like green. It requires special set up and handling. In all cases the dunnage must have padding over the wood either carpet or old strapping to protect the integrity of the coating. </a:t>
            </a:r>
          </a:p>
          <a:p>
            <a:r>
              <a:rPr lang="en-CA" dirty="0"/>
              <a:t>The front and rearmost dunnage must be raised by use of a 2” by 6” board to level the trailer deck which typically has a curve to it. </a:t>
            </a:r>
          </a:p>
          <a:p>
            <a:r>
              <a:rPr lang="en-CA" dirty="0"/>
              <a:t>Extra care must be used in strapping down as the pipe is extremely slippery. Using every available strap winch and at least 2 belly wrap, but more is preferable.</a:t>
            </a:r>
          </a:p>
          <a:p>
            <a:r>
              <a:rPr lang="en-CA" dirty="0"/>
              <a:t>Best Practice is to use a ratchet strap around the end of the load to keep movement of the pipe </a:t>
            </a:r>
            <a:r>
              <a:rPr lang="en-CA" u="sng" dirty="0"/>
              <a:t>as a whole </a:t>
            </a:r>
            <a:r>
              <a:rPr lang="en-CA" dirty="0"/>
              <a:t>instead of it all individually. </a:t>
            </a:r>
          </a:p>
        </p:txBody>
      </p:sp>
    </p:spTree>
    <p:extLst>
      <p:ext uri="{BB962C8B-B14F-4D97-AF65-F5344CB8AC3E}">
        <p14:creationId xmlns:p14="http://schemas.microsoft.com/office/powerpoint/2010/main" val="737919691"/>
      </p:ext>
    </p:extLst>
  </p:cSld>
  <p:clrMapOvr>
    <a:masterClrMapping/>
  </p:clrMapOvr>
  <p:transition spd="med" advTm="7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38C3D0-94F6-4719-91D0-18EFF412ECCE}"/>
              </a:ext>
            </a:extLst>
          </p:cNvPr>
          <p:cNvSpPr>
            <a:spLocks noGrp="1"/>
          </p:cNvSpPr>
          <p:nvPr>
            <p:ph type="title"/>
          </p:nvPr>
        </p:nvSpPr>
        <p:spPr>
          <a:xfrm>
            <a:off x="1141413" y="609600"/>
            <a:ext cx="9905998" cy="455802"/>
          </a:xfrm>
        </p:spPr>
        <p:txBody>
          <a:bodyPr>
            <a:normAutofit fontScale="90000"/>
          </a:bodyPr>
          <a:lstStyle/>
          <a:p>
            <a:r>
              <a:rPr lang="en-CA" dirty="0"/>
              <a:t>Yellow Jacket Coated Pipe</a:t>
            </a:r>
          </a:p>
        </p:txBody>
      </p:sp>
      <p:pic>
        <p:nvPicPr>
          <p:cNvPr id="5" name="Content Placeholder 4">
            <a:extLst>
              <a:ext uri="{FF2B5EF4-FFF2-40B4-BE49-F238E27FC236}">
                <a16:creationId xmlns="" xmlns:a16="http://schemas.microsoft.com/office/drawing/2014/main" id="{224B14DB-B7B0-414C-8074-3A47810CB8EB}"/>
              </a:ext>
            </a:extLst>
          </p:cNvPr>
          <p:cNvPicPr>
            <a:picLocks noGrp="1" noChangeAspect="1"/>
          </p:cNvPicPr>
          <p:nvPr>
            <p:ph idx="1"/>
          </p:nvPr>
        </p:nvPicPr>
        <p:blipFill>
          <a:blip r:embed="rId2"/>
          <a:stretch>
            <a:fillRect/>
          </a:stretch>
        </p:blipFill>
        <p:spPr>
          <a:xfrm>
            <a:off x="1556675" y="1174459"/>
            <a:ext cx="9939631" cy="5620624"/>
          </a:xfrm>
        </p:spPr>
      </p:pic>
    </p:spTree>
    <p:extLst>
      <p:ext uri="{BB962C8B-B14F-4D97-AF65-F5344CB8AC3E}">
        <p14:creationId xmlns:p14="http://schemas.microsoft.com/office/powerpoint/2010/main" val="3276812533"/>
      </p:ext>
    </p:extLst>
  </p:cSld>
  <p:clrMapOvr>
    <a:masterClrMapping/>
  </p:clrMapOvr>
  <p:transition spd="med" advTm="7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841C49-E54F-4FA8-ABC1-7CB56EA50037}"/>
              </a:ext>
            </a:extLst>
          </p:cNvPr>
          <p:cNvSpPr>
            <a:spLocks noGrp="1"/>
          </p:cNvSpPr>
          <p:nvPr>
            <p:ph type="title"/>
          </p:nvPr>
        </p:nvSpPr>
        <p:spPr>
          <a:xfrm>
            <a:off x="1141413" y="609600"/>
            <a:ext cx="9905998" cy="405468"/>
          </a:xfrm>
        </p:spPr>
        <p:txBody>
          <a:bodyPr>
            <a:normAutofit fontScale="90000"/>
          </a:bodyPr>
          <a:lstStyle/>
          <a:p>
            <a:r>
              <a:rPr lang="en-CA" dirty="0"/>
              <a:t>Yellow jacket pipe</a:t>
            </a:r>
          </a:p>
        </p:txBody>
      </p:sp>
      <p:pic>
        <p:nvPicPr>
          <p:cNvPr id="5" name="Content Placeholder 4">
            <a:extLst>
              <a:ext uri="{FF2B5EF4-FFF2-40B4-BE49-F238E27FC236}">
                <a16:creationId xmlns="" xmlns:a16="http://schemas.microsoft.com/office/drawing/2014/main" id="{8EDDEED3-8A18-4422-AD91-A4AD6F139561}"/>
              </a:ext>
            </a:extLst>
          </p:cNvPr>
          <p:cNvPicPr>
            <a:picLocks noGrp="1" noChangeAspect="1"/>
          </p:cNvPicPr>
          <p:nvPr>
            <p:ph idx="1"/>
          </p:nvPr>
        </p:nvPicPr>
        <p:blipFill>
          <a:blip r:embed="rId2"/>
          <a:stretch>
            <a:fillRect/>
          </a:stretch>
        </p:blipFill>
        <p:spPr>
          <a:xfrm>
            <a:off x="1445412" y="1182848"/>
            <a:ext cx="10036056" cy="5675151"/>
          </a:xfrm>
        </p:spPr>
      </p:pic>
    </p:spTree>
    <p:extLst>
      <p:ext uri="{BB962C8B-B14F-4D97-AF65-F5344CB8AC3E}">
        <p14:creationId xmlns:p14="http://schemas.microsoft.com/office/powerpoint/2010/main" val="2889387555"/>
      </p:ext>
    </p:extLst>
  </p:cSld>
  <p:clrMapOvr>
    <a:masterClrMapping/>
  </p:clrMapOvr>
  <p:transition spd="med" advTm="7000">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4E0D5A-7EC8-4B97-9020-4EDA836CA0C6}"/>
              </a:ext>
            </a:extLst>
          </p:cNvPr>
          <p:cNvSpPr>
            <a:spLocks noGrp="1"/>
          </p:cNvSpPr>
          <p:nvPr>
            <p:ph type="title"/>
          </p:nvPr>
        </p:nvSpPr>
        <p:spPr>
          <a:xfrm>
            <a:off x="1141413" y="609600"/>
            <a:ext cx="9905998" cy="539692"/>
          </a:xfrm>
        </p:spPr>
        <p:txBody>
          <a:bodyPr>
            <a:normAutofit fontScale="90000"/>
          </a:bodyPr>
          <a:lstStyle/>
          <a:p>
            <a:r>
              <a:rPr lang="en-CA" dirty="0"/>
              <a:t>Don’t Tie too loosely!</a:t>
            </a:r>
          </a:p>
        </p:txBody>
      </p:sp>
      <p:pic>
        <p:nvPicPr>
          <p:cNvPr id="5" name="Content Placeholder 4">
            <a:extLst>
              <a:ext uri="{FF2B5EF4-FFF2-40B4-BE49-F238E27FC236}">
                <a16:creationId xmlns="" xmlns:a16="http://schemas.microsoft.com/office/drawing/2014/main" id="{2103585D-1151-48A3-BD55-4475850D0A75}"/>
              </a:ext>
            </a:extLst>
          </p:cNvPr>
          <p:cNvPicPr>
            <a:picLocks noGrp="1" noChangeAspect="1"/>
          </p:cNvPicPr>
          <p:nvPr>
            <p:ph idx="1"/>
          </p:nvPr>
        </p:nvPicPr>
        <p:blipFill>
          <a:blip r:embed="rId2"/>
          <a:stretch>
            <a:fillRect/>
          </a:stretch>
        </p:blipFill>
        <p:spPr>
          <a:xfrm>
            <a:off x="1224793" y="1291906"/>
            <a:ext cx="10091299" cy="5301842"/>
          </a:xfrm>
        </p:spPr>
      </p:pic>
    </p:spTree>
    <p:extLst>
      <p:ext uri="{BB962C8B-B14F-4D97-AF65-F5344CB8AC3E}">
        <p14:creationId xmlns:p14="http://schemas.microsoft.com/office/powerpoint/2010/main" val="3280918627"/>
      </p:ext>
    </p:extLst>
  </p:cSld>
  <p:clrMapOvr>
    <a:masterClrMapping/>
  </p:clrMapOvr>
  <p:transition spd="med" advTm="7000">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A2C4B5-9999-4854-AD63-492065744702}"/>
              </a:ext>
            </a:extLst>
          </p:cNvPr>
          <p:cNvSpPr>
            <a:spLocks noGrp="1"/>
          </p:cNvSpPr>
          <p:nvPr>
            <p:ph type="title"/>
          </p:nvPr>
        </p:nvSpPr>
        <p:spPr>
          <a:xfrm>
            <a:off x="1141413" y="609600"/>
            <a:ext cx="9905998" cy="1126921"/>
          </a:xfrm>
        </p:spPr>
        <p:txBody>
          <a:bodyPr/>
          <a:lstStyle/>
          <a:p>
            <a:r>
              <a:rPr lang="en-CA" dirty="0"/>
              <a:t>Pipe Spools</a:t>
            </a:r>
          </a:p>
        </p:txBody>
      </p:sp>
      <p:sp>
        <p:nvSpPr>
          <p:cNvPr id="3" name="Content Placeholder 2">
            <a:extLst>
              <a:ext uri="{FF2B5EF4-FFF2-40B4-BE49-F238E27FC236}">
                <a16:creationId xmlns="" xmlns:a16="http://schemas.microsoft.com/office/drawing/2014/main" id="{2B2B4CB1-9F28-4C32-B553-62ED570714C8}"/>
              </a:ext>
            </a:extLst>
          </p:cNvPr>
          <p:cNvSpPr>
            <a:spLocks noGrp="1"/>
          </p:cNvSpPr>
          <p:nvPr>
            <p:ph idx="1"/>
          </p:nvPr>
        </p:nvSpPr>
        <p:spPr>
          <a:xfrm>
            <a:off x="1141413" y="1635853"/>
            <a:ext cx="9905998" cy="4420998"/>
          </a:xfrm>
        </p:spPr>
        <p:txBody>
          <a:bodyPr/>
          <a:lstStyle/>
          <a:p>
            <a:r>
              <a:rPr lang="en-CA" dirty="0"/>
              <a:t>Pipe spools are secured through the center of the spool and either chains or straps can be used to secure. They should be at 30-45 degrees from and back of center with a minimum of 2 tie downs depending on the weight. </a:t>
            </a:r>
          </a:p>
          <a:p>
            <a:r>
              <a:rPr lang="en-CA" dirty="0"/>
              <a:t>Use a 4” X 4” piece of Dunnage chained or strapped to the deck in front of the first spool and behind the last to prevent movement.</a:t>
            </a:r>
          </a:p>
        </p:txBody>
      </p:sp>
    </p:spTree>
    <p:extLst>
      <p:ext uri="{BB962C8B-B14F-4D97-AF65-F5344CB8AC3E}">
        <p14:creationId xmlns:p14="http://schemas.microsoft.com/office/powerpoint/2010/main" val="3820773942"/>
      </p:ext>
    </p:extLst>
  </p:cSld>
  <p:clrMapOvr>
    <a:masterClrMapping/>
  </p:clrMapOvr>
  <p:transition spd="med" advTm="7000">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738AF6-018B-464C-A17D-4011B0BC7236}"/>
              </a:ext>
            </a:extLst>
          </p:cNvPr>
          <p:cNvSpPr>
            <a:spLocks noGrp="1"/>
          </p:cNvSpPr>
          <p:nvPr>
            <p:ph type="title"/>
          </p:nvPr>
        </p:nvSpPr>
        <p:spPr>
          <a:xfrm>
            <a:off x="1141413" y="609600"/>
            <a:ext cx="9905998" cy="581637"/>
          </a:xfrm>
        </p:spPr>
        <p:txBody>
          <a:bodyPr/>
          <a:lstStyle/>
          <a:p>
            <a:r>
              <a:rPr lang="en-CA" dirty="0"/>
              <a:t>Plastic coiled pipe on spools</a:t>
            </a:r>
          </a:p>
        </p:txBody>
      </p:sp>
      <p:pic>
        <p:nvPicPr>
          <p:cNvPr id="5" name="Content Placeholder 4">
            <a:extLst>
              <a:ext uri="{FF2B5EF4-FFF2-40B4-BE49-F238E27FC236}">
                <a16:creationId xmlns="" xmlns:a16="http://schemas.microsoft.com/office/drawing/2014/main" id="{420C9B6C-A2D9-4CFB-B519-35369AFD43B9}"/>
              </a:ext>
            </a:extLst>
          </p:cNvPr>
          <p:cNvPicPr>
            <a:picLocks noGrp="1" noChangeAspect="1"/>
          </p:cNvPicPr>
          <p:nvPr>
            <p:ph idx="1"/>
          </p:nvPr>
        </p:nvPicPr>
        <p:blipFill>
          <a:blip r:embed="rId2"/>
          <a:stretch>
            <a:fillRect/>
          </a:stretch>
        </p:blipFill>
        <p:spPr>
          <a:xfrm>
            <a:off x="1266739" y="1191237"/>
            <a:ext cx="9580226" cy="5561901"/>
          </a:xfrm>
        </p:spPr>
      </p:pic>
    </p:spTree>
    <p:extLst>
      <p:ext uri="{BB962C8B-B14F-4D97-AF65-F5344CB8AC3E}">
        <p14:creationId xmlns:p14="http://schemas.microsoft.com/office/powerpoint/2010/main" val="572010500"/>
      </p:ext>
    </p:extLst>
  </p:cSld>
  <p:clrMapOvr>
    <a:masterClrMapping/>
  </p:clrMapOvr>
  <p:transition spd="med" advTm="7000">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640F91B-B634-446B-9236-521DA1F2223D}"/>
              </a:ext>
            </a:extLst>
          </p:cNvPr>
          <p:cNvPicPr>
            <a:picLocks noChangeAspect="1"/>
          </p:cNvPicPr>
          <p:nvPr/>
        </p:nvPicPr>
        <p:blipFill>
          <a:blip r:embed="rId2"/>
          <a:stretch>
            <a:fillRect/>
          </a:stretch>
        </p:blipFill>
        <p:spPr>
          <a:xfrm>
            <a:off x="1786855" y="197141"/>
            <a:ext cx="8539993" cy="6404995"/>
          </a:xfrm>
          <a:prstGeom prst="rect">
            <a:avLst/>
          </a:prstGeom>
        </p:spPr>
      </p:pic>
    </p:spTree>
    <p:extLst>
      <p:ext uri="{BB962C8B-B14F-4D97-AF65-F5344CB8AC3E}">
        <p14:creationId xmlns:p14="http://schemas.microsoft.com/office/powerpoint/2010/main" val="3736605117"/>
      </p:ext>
    </p:extLst>
  </p:cSld>
  <p:clrMapOvr>
    <a:masterClrMapping/>
  </p:clrMapOvr>
  <p:transition spd="med" advTm="7000">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A9DD835-1C47-4FE2-986B-8EC441AB87F2}"/>
              </a:ext>
            </a:extLst>
          </p:cNvPr>
          <p:cNvPicPr>
            <a:picLocks noChangeAspect="1"/>
          </p:cNvPicPr>
          <p:nvPr/>
        </p:nvPicPr>
        <p:blipFill>
          <a:blip r:embed="rId2"/>
          <a:stretch>
            <a:fillRect/>
          </a:stretch>
        </p:blipFill>
        <p:spPr>
          <a:xfrm>
            <a:off x="1607890" y="184557"/>
            <a:ext cx="8651846" cy="6488885"/>
          </a:xfrm>
          <a:prstGeom prst="rect">
            <a:avLst/>
          </a:prstGeom>
        </p:spPr>
      </p:pic>
    </p:spTree>
    <p:extLst>
      <p:ext uri="{BB962C8B-B14F-4D97-AF65-F5344CB8AC3E}">
        <p14:creationId xmlns:p14="http://schemas.microsoft.com/office/powerpoint/2010/main" val="4097003231"/>
      </p:ext>
    </p:extLst>
  </p:cSld>
  <p:clrMapOvr>
    <a:masterClrMapping/>
  </p:clrMapOvr>
  <p:transition spd="med" advTm="7000">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695AB1-549D-4645-A6B0-EFA8CD1615B9}"/>
              </a:ext>
            </a:extLst>
          </p:cNvPr>
          <p:cNvSpPr>
            <a:spLocks noGrp="1"/>
          </p:cNvSpPr>
          <p:nvPr>
            <p:ph type="title"/>
          </p:nvPr>
        </p:nvSpPr>
        <p:spPr>
          <a:xfrm>
            <a:off x="1141413" y="609600"/>
            <a:ext cx="9905998" cy="699083"/>
          </a:xfrm>
        </p:spPr>
        <p:txBody>
          <a:bodyPr/>
          <a:lstStyle/>
          <a:p>
            <a:r>
              <a:rPr lang="en-CA" dirty="0"/>
              <a:t>Plastic Tubulars</a:t>
            </a:r>
          </a:p>
        </p:txBody>
      </p:sp>
      <p:sp>
        <p:nvSpPr>
          <p:cNvPr id="3" name="Content Placeholder 2">
            <a:extLst>
              <a:ext uri="{FF2B5EF4-FFF2-40B4-BE49-F238E27FC236}">
                <a16:creationId xmlns="" xmlns:a16="http://schemas.microsoft.com/office/drawing/2014/main" id="{F79BE7C7-6DCC-447C-8E53-2BA59D40ED71}"/>
              </a:ext>
            </a:extLst>
          </p:cNvPr>
          <p:cNvSpPr>
            <a:spLocks noGrp="1"/>
          </p:cNvSpPr>
          <p:nvPr>
            <p:ph idx="1"/>
          </p:nvPr>
        </p:nvSpPr>
        <p:spPr>
          <a:xfrm>
            <a:off x="1141413" y="1434517"/>
            <a:ext cx="9905998" cy="4813883"/>
          </a:xfrm>
        </p:spPr>
        <p:txBody>
          <a:bodyPr/>
          <a:lstStyle/>
          <a:p>
            <a:r>
              <a:rPr lang="en-CA" dirty="0"/>
              <a:t>Most plastic pipe is bundled and has wood “crating” with steel straps to hold the bundles together. It should be strapped with a minimum of two straps per bundle near each end if shorter than 12 feet. </a:t>
            </a:r>
          </a:p>
          <a:p>
            <a:endParaRPr lang="en-CA" dirty="0"/>
          </a:p>
          <a:p>
            <a:r>
              <a:rPr lang="en-CA" dirty="0"/>
              <a:t>If the “crating” is damaged make the shipper and receiver aware immediately.</a:t>
            </a:r>
          </a:p>
          <a:p>
            <a:endParaRPr lang="en-CA" dirty="0"/>
          </a:p>
          <a:p>
            <a:r>
              <a:rPr lang="en-CA" dirty="0"/>
              <a:t>More Straps if longer to comply with strapping standards ( straps no further than 8 feet apart, minimum 2 in the first 10 feet and no less than </a:t>
            </a:r>
            <a:r>
              <a:rPr lang="en-CA" dirty="0" smtClean="0"/>
              <a:t>8 on </a:t>
            </a:r>
            <a:r>
              <a:rPr lang="en-CA" dirty="0"/>
              <a:t>a 53’ load).</a:t>
            </a:r>
          </a:p>
        </p:txBody>
      </p:sp>
    </p:spTree>
    <p:extLst>
      <p:ext uri="{BB962C8B-B14F-4D97-AF65-F5344CB8AC3E}">
        <p14:creationId xmlns:p14="http://schemas.microsoft.com/office/powerpoint/2010/main" val="1484375982"/>
      </p:ext>
    </p:extLst>
  </p:cSld>
  <p:clrMapOvr>
    <a:masterClrMapping/>
  </p:clrMapOvr>
  <p:transition spd="med" advTm="7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635369-B73A-48E2-89EC-2D9D20B7E7DF}"/>
              </a:ext>
            </a:extLst>
          </p:cNvPr>
          <p:cNvSpPr>
            <a:spLocks noGrp="1"/>
          </p:cNvSpPr>
          <p:nvPr>
            <p:ph type="title"/>
          </p:nvPr>
        </p:nvSpPr>
        <p:spPr>
          <a:xfrm>
            <a:off x="1141411" y="222309"/>
            <a:ext cx="3549121" cy="507534"/>
          </a:xfrm>
        </p:spPr>
        <p:txBody>
          <a:bodyPr>
            <a:normAutofit/>
          </a:bodyPr>
          <a:lstStyle/>
          <a:p>
            <a:r>
              <a:rPr lang="en-CA" dirty="0"/>
              <a:t>Contents</a:t>
            </a:r>
          </a:p>
        </p:txBody>
      </p:sp>
      <p:sp>
        <p:nvSpPr>
          <p:cNvPr id="3" name="Content Placeholder 2">
            <a:extLst>
              <a:ext uri="{FF2B5EF4-FFF2-40B4-BE49-F238E27FC236}">
                <a16:creationId xmlns="" xmlns:a16="http://schemas.microsoft.com/office/drawing/2014/main" id="{FF857417-E596-44B1-9D9E-7AC419868990}"/>
              </a:ext>
            </a:extLst>
          </p:cNvPr>
          <p:cNvSpPr>
            <a:spLocks noGrp="1"/>
          </p:cNvSpPr>
          <p:nvPr>
            <p:ph idx="1"/>
          </p:nvPr>
        </p:nvSpPr>
        <p:spPr>
          <a:xfrm>
            <a:off x="7399090" y="151002"/>
            <a:ext cx="3648323" cy="6484690"/>
          </a:xfrm>
        </p:spPr>
        <p:txBody>
          <a:bodyPr>
            <a:normAutofit/>
          </a:bodyPr>
          <a:lstStyle/>
          <a:p>
            <a:pPr marL="0" indent="0">
              <a:buNone/>
            </a:pPr>
            <a:endParaRPr lang="en-CA" sz="1600" dirty="0"/>
          </a:p>
          <a:p>
            <a:pPr marL="0" indent="0">
              <a:buNone/>
            </a:pPr>
            <a:endParaRPr lang="en-CA" sz="1600" dirty="0"/>
          </a:p>
          <a:p>
            <a:endParaRPr lang="en-CA" sz="1600" dirty="0"/>
          </a:p>
          <a:p>
            <a:endParaRPr lang="en-CA" sz="1600" dirty="0"/>
          </a:p>
          <a:p>
            <a:endParaRPr lang="en-CA" sz="1600" dirty="0"/>
          </a:p>
          <a:p>
            <a:endParaRPr lang="en-CA" dirty="0"/>
          </a:p>
          <a:p>
            <a:endParaRPr lang="en-CA" dirty="0"/>
          </a:p>
          <a:p>
            <a:r>
              <a:rPr lang="en-CA" sz="1600" dirty="0"/>
              <a:t>64. </a:t>
            </a:r>
            <a:r>
              <a:rPr lang="en-CA" sz="1600" dirty="0"/>
              <a:t> </a:t>
            </a:r>
            <a:r>
              <a:rPr lang="en-CA" sz="1600" dirty="0" smtClean="0"/>
              <a:t>    </a:t>
            </a:r>
            <a:r>
              <a:rPr lang="en-CA" sz="1600" dirty="0" smtClean="0"/>
              <a:t>Sheet Decking/Steel </a:t>
            </a:r>
            <a:r>
              <a:rPr lang="en-CA" sz="1600" dirty="0"/>
              <a:t>loads</a:t>
            </a:r>
          </a:p>
          <a:p>
            <a:r>
              <a:rPr lang="en-CA" sz="1600" dirty="0"/>
              <a:t>67.  	</a:t>
            </a:r>
            <a:r>
              <a:rPr lang="en-CA" sz="1600" dirty="0" smtClean="0"/>
              <a:t>Steel </a:t>
            </a:r>
            <a:r>
              <a:rPr lang="en-CA" sz="1600" dirty="0" smtClean="0"/>
              <a:t>Joist </a:t>
            </a:r>
            <a:r>
              <a:rPr lang="en-CA" sz="1600" dirty="0"/>
              <a:t>Loads</a:t>
            </a:r>
          </a:p>
          <a:p>
            <a:r>
              <a:rPr lang="en-CA" sz="1600" dirty="0"/>
              <a:t>71. 	Various</a:t>
            </a:r>
          </a:p>
          <a:p>
            <a:endParaRPr lang="en-CA" sz="1600" dirty="0"/>
          </a:p>
          <a:p>
            <a:endParaRPr lang="en-CA" dirty="0"/>
          </a:p>
          <a:p>
            <a:endParaRPr lang="en-CA" dirty="0"/>
          </a:p>
          <a:p>
            <a:pPr marL="0" indent="0">
              <a:buNone/>
            </a:pPr>
            <a:endParaRPr lang="en-CA" dirty="0"/>
          </a:p>
          <a:p>
            <a:endParaRPr lang="en-CA" dirty="0"/>
          </a:p>
          <a:p>
            <a:endParaRPr lang="en-CA" dirty="0"/>
          </a:p>
          <a:p>
            <a:endParaRPr lang="en-CA" dirty="0"/>
          </a:p>
          <a:p>
            <a:endParaRPr lang="en-CA" dirty="0"/>
          </a:p>
        </p:txBody>
      </p:sp>
      <p:sp>
        <p:nvSpPr>
          <p:cNvPr id="4" name="Text Placeholder 3">
            <a:extLst>
              <a:ext uri="{FF2B5EF4-FFF2-40B4-BE49-F238E27FC236}">
                <a16:creationId xmlns="" xmlns:a16="http://schemas.microsoft.com/office/drawing/2014/main" id="{A208E791-9DF9-41ED-A3F8-72AC9365C384}"/>
              </a:ext>
            </a:extLst>
          </p:cNvPr>
          <p:cNvSpPr>
            <a:spLocks noGrp="1"/>
          </p:cNvSpPr>
          <p:nvPr>
            <p:ph type="body" sz="half" idx="2"/>
          </p:nvPr>
        </p:nvSpPr>
        <p:spPr>
          <a:xfrm>
            <a:off x="3733102" y="302004"/>
            <a:ext cx="3204594" cy="6333688"/>
          </a:xfrm>
        </p:spPr>
        <p:txBody>
          <a:bodyPr>
            <a:normAutofit fontScale="92500" lnSpcReduction="10000"/>
          </a:bodyPr>
          <a:lstStyle/>
          <a:p>
            <a:r>
              <a:rPr lang="en-CA" dirty="0"/>
              <a:t>4.		Steel Coil</a:t>
            </a:r>
          </a:p>
          <a:p>
            <a:r>
              <a:rPr lang="en-CA" dirty="0"/>
              <a:t>9.		Structural Steel</a:t>
            </a:r>
          </a:p>
          <a:p>
            <a:r>
              <a:rPr lang="en-CA" dirty="0"/>
              <a:t>11. 		Steel I-Beams</a:t>
            </a:r>
          </a:p>
          <a:p>
            <a:pPr algn="just"/>
            <a:r>
              <a:rPr lang="en-CA" dirty="0"/>
              <a:t>13.	 	Tier Tubular pipe</a:t>
            </a:r>
          </a:p>
          <a:p>
            <a:r>
              <a:rPr lang="en-CA" dirty="0"/>
              <a:t>15.		Pyramid load Pipe</a:t>
            </a:r>
          </a:p>
          <a:p>
            <a:r>
              <a:rPr lang="en-CA" dirty="0"/>
              <a:t>18.		White Tarped line pipe</a:t>
            </a:r>
          </a:p>
          <a:p>
            <a:r>
              <a:rPr lang="en-CA" dirty="0"/>
              <a:t>21.		Yellow Jacket Pipe</a:t>
            </a:r>
          </a:p>
          <a:p>
            <a:r>
              <a:rPr lang="en-CA" dirty="0"/>
              <a:t>25.		Pipe Spools</a:t>
            </a:r>
          </a:p>
          <a:p>
            <a:r>
              <a:rPr lang="en-CA" dirty="0"/>
              <a:t>28. 		Plastic Tubulars</a:t>
            </a:r>
          </a:p>
          <a:p>
            <a:r>
              <a:rPr lang="en-CA" dirty="0"/>
              <a:t>31.		</a:t>
            </a:r>
            <a:r>
              <a:rPr lang="en-CA" dirty="0" smtClean="0"/>
              <a:t>A/C Rooftop</a:t>
            </a:r>
            <a:r>
              <a:rPr lang="en-CA" dirty="0" smtClean="0"/>
              <a:t> </a:t>
            </a:r>
            <a:r>
              <a:rPr lang="en-CA" dirty="0"/>
              <a:t>Units</a:t>
            </a:r>
          </a:p>
          <a:p>
            <a:r>
              <a:rPr lang="en-CA" dirty="0"/>
              <a:t>34.		Culverts</a:t>
            </a:r>
          </a:p>
          <a:p>
            <a:r>
              <a:rPr lang="en-CA" dirty="0"/>
              <a:t>36. 		Styrofoam loads</a:t>
            </a:r>
          </a:p>
          <a:p>
            <a:r>
              <a:rPr lang="en-CA" dirty="0"/>
              <a:t>39.		Dimensional Lumber</a:t>
            </a:r>
          </a:p>
          <a:p>
            <a:r>
              <a:rPr lang="en-CA" dirty="0"/>
              <a:t>42.		Tarping Steel loads</a:t>
            </a:r>
          </a:p>
          <a:p>
            <a:r>
              <a:rPr lang="en-CA" dirty="0"/>
              <a:t>48.		Rebar</a:t>
            </a:r>
          </a:p>
          <a:p>
            <a:r>
              <a:rPr lang="en-CA" dirty="0"/>
              <a:t>51.		Scrap cars</a:t>
            </a:r>
          </a:p>
          <a:p>
            <a:r>
              <a:rPr lang="en-CA" dirty="0"/>
              <a:t>53.		Hay Bales</a:t>
            </a:r>
          </a:p>
          <a:p>
            <a:r>
              <a:rPr lang="en-CA" dirty="0"/>
              <a:t>56.		Heavy Equipment</a:t>
            </a:r>
          </a:p>
          <a:p>
            <a:r>
              <a:rPr lang="en-CA" dirty="0"/>
              <a:t>61.		Shipping Containers</a:t>
            </a:r>
          </a:p>
          <a:p>
            <a:endParaRPr lang="en-CA" dirty="0"/>
          </a:p>
        </p:txBody>
      </p:sp>
    </p:spTree>
    <p:extLst>
      <p:ext uri="{BB962C8B-B14F-4D97-AF65-F5344CB8AC3E}">
        <p14:creationId xmlns:p14="http://schemas.microsoft.com/office/powerpoint/2010/main" val="1200186537"/>
      </p:ext>
    </p:extLst>
  </p:cSld>
  <p:clrMapOvr>
    <a:masterClrMapping/>
  </p:clrMapOvr>
  <p:transition spd="med" advTm="7000">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58308E-C738-4FCB-8676-0C79021A05B0}"/>
              </a:ext>
            </a:extLst>
          </p:cNvPr>
          <p:cNvSpPr>
            <a:spLocks noGrp="1"/>
          </p:cNvSpPr>
          <p:nvPr>
            <p:ph type="title"/>
          </p:nvPr>
        </p:nvSpPr>
        <p:spPr>
          <a:xfrm>
            <a:off x="1141413" y="129430"/>
            <a:ext cx="9905998" cy="633968"/>
          </a:xfrm>
        </p:spPr>
        <p:txBody>
          <a:bodyPr/>
          <a:lstStyle/>
          <a:p>
            <a:r>
              <a:rPr lang="en-CA" dirty="0"/>
              <a:t>Plastic Pipe</a:t>
            </a:r>
          </a:p>
        </p:txBody>
      </p:sp>
      <p:pic>
        <p:nvPicPr>
          <p:cNvPr id="5" name="Content Placeholder 4">
            <a:extLst>
              <a:ext uri="{FF2B5EF4-FFF2-40B4-BE49-F238E27FC236}">
                <a16:creationId xmlns="" xmlns:a16="http://schemas.microsoft.com/office/drawing/2014/main" id="{95D30DB1-D0F9-4563-AA5A-A31018EA3956}"/>
              </a:ext>
            </a:extLst>
          </p:cNvPr>
          <p:cNvPicPr>
            <a:picLocks noGrp="1" noChangeAspect="1"/>
          </p:cNvPicPr>
          <p:nvPr>
            <p:ph idx="1"/>
          </p:nvPr>
        </p:nvPicPr>
        <p:blipFill>
          <a:blip r:embed="rId2"/>
          <a:stretch>
            <a:fillRect/>
          </a:stretch>
        </p:blipFill>
        <p:spPr>
          <a:xfrm>
            <a:off x="4169925" y="129429"/>
            <a:ext cx="4999242" cy="6665654"/>
          </a:xfrm>
        </p:spPr>
      </p:pic>
      <p:sp>
        <p:nvSpPr>
          <p:cNvPr id="3" name="TextBox 2">
            <a:extLst>
              <a:ext uri="{FF2B5EF4-FFF2-40B4-BE49-F238E27FC236}">
                <a16:creationId xmlns="" xmlns:a16="http://schemas.microsoft.com/office/drawing/2014/main" id="{92E4E9A7-1BDD-49D8-8CEA-A8A324BC13B2}"/>
              </a:ext>
            </a:extLst>
          </p:cNvPr>
          <p:cNvSpPr txBox="1"/>
          <p:nvPr/>
        </p:nvSpPr>
        <p:spPr>
          <a:xfrm>
            <a:off x="1241571" y="1755299"/>
            <a:ext cx="2348917" cy="4418998"/>
          </a:xfrm>
          <a:prstGeom prst="rect">
            <a:avLst/>
          </a:prstGeom>
          <a:noFill/>
        </p:spPr>
        <p:txBody>
          <a:bodyPr wrap="square" rtlCol="0">
            <a:spAutoFit/>
          </a:bodyPr>
          <a:lstStyle/>
          <a:p>
            <a:endParaRPr lang="en-CA" dirty="0"/>
          </a:p>
        </p:txBody>
      </p:sp>
      <p:sp>
        <p:nvSpPr>
          <p:cNvPr id="4" name="TextBox 3">
            <a:extLst>
              <a:ext uri="{FF2B5EF4-FFF2-40B4-BE49-F238E27FC236}">
                <a16:creationId xmlns="" xmlns:a16="http://schemas.microsoft.com/office/drawing/2014/main" id="{EFD917AB-53C8-4662-BEA7-1F41B40B02D2}"/>
              </a:ext>
            </a:extLst>
          </p:cNvPr>
          <p:cNvSpPr txBox="1"/>
          <p:nvPr/>
        </p:nvSpPr>
        <p:spPr>
          <a:xfrm>
            <a:off x="1023457" y="2004968"/>
            <a:ext cx="2853951" cy="4524315"/>
          </a:xfrm>
          <a:prstGeom prst="rect">
            <a:avLst/>
          </a:prstGeom>
          <a:noFill/>
        </p:spPr>
        <p:txBody>
          <a:bodyPr wrap="square" rtlCol="0">
            <a:spAutoFit/>
          </a:bodyPr>
          <a:lstStyle/>
          <a:p>
            <a:r>
              <a:rPr lang="en-CA" dirty="0"/>
              <a:t>The pictured load has not been tied down yet.</a:t>
            </a:r>
          </a:p>
          <a:p>
            <a:endParaRPr lang="en-CA" dirty="0"/>
          </a:p>
          <a:p>
            <a:r>
              <a:rPr lang="en-CA" dirty="0"/>
              <a:t>You can see the banding and “Crating”. </a:t>
            </a:r>
          </a:p>
          <a:p>
            <a:endParaRPr lang="en-CA" dirty="0"/>
          </a:p>
          <a:p>
            <a:r>
              <a:rPr lang="en-CA" dirty="0"/>
              <a:t>It has 2 tiers and as such should be strapped individually.</a:t>
            </a:r>
          </a:p>
          <a:p>
            <a:endParaRPr lang="en-CA" dirty="0"/>
          </a:p>
          <a:p>
            <a:r>
              <a:rPr lang="en-CA" dirty="0"/>
              <a:t>The driver should have throw straps over the lower bundle before the loader put the top tier on. </a:t>
            </a:r>
          </a:p>
        </p:txBody>
      </p:sp>
    </p:spTree>
    <p:extLst>
      <p:ext uri="{BB962C8B-B14F-4D97-AF65-F5344CB8AC3E}">
        <p14:creationId xmlns:p14="http://schemas.microsoft.com/office/powerpoint/2010/main" val="1038754383"/>
      </p:ext>
    </p:extLst>
  </p:cSld>
  <p:clrMapOvr>
    <a:masterClrMapping/>
  </p:clrMapOvr>
  <p:transition spd="med" advTm="7000">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9B9007-BB25-48EA-9E9A-48EC82E87CF1}"/>
              </a:ext>
            </a:extLst>
          </p:cNvPr>
          <p:cNvSpPr>
            <a:spLocks noGrp="1"/>
          </p:cNvSpPr>
          <p:nvPr>
            <p:ph type="title"/>
          </p:nvPr>
        </p:nvSpPr>
        <p:spPr>
          <a:xfrm>
            <a:off x="1141413" y="609600"/>
            <a:ext cx="9905998" cy="598415"/>
          </a:xfrm>
        </p:spPr>
        <p:txBody>
          <a:bodyPr/>
          <a:lstStyle/>
          <a:p>
            <a:r>
              <a:rPr lang="en-CA" dirty="0" smtClean="0"/>
              <a:t>Rooftop A/C </a:t>
            </a:r>
            <a:r>
              <a:rPr lang="en-CA" dirty="0"/>
              <a:t>Units</a:t>
            </a:r>
          </a:p>
        </p:txBody>
      </p:sp>
      <p:sp>
        <p:nvSpPr>
          <p:cNvPr id="3" name="Content Placeholder 2">
            <a:extLst>
              <a:ext uri="{FF2B5EF4-FFF2-40B4-BE49-F238E27FC236}">
                <a16:creationId xmlns="" xmlns:a16="http://schemas.microsoft.com/office/drawing/2014/main" id="{D23E5708-591D-4676-96BB-0214B540D24E}"/>
              </a:ext>
            </a:extLst>
          </p:cNvPr>
          <p:cNvSpPr>
            <a:spLocks noGrp="1"/>
          </p:cNvSpPr>
          <p:nvPr>
            <p:ph idx="1"/>
          </p:nvPr>
        </p:nvSpPr>
        <p:spPr>
          <a:xfrm>
            <a:off x="1141413" y="1400960"/>
            <a:ext cx="9905998" cy="5184397"/>
          </a:xfrm>
        </p:spPr>
        <p:txBody>
          <a:bodyPr>
            <a:normAutofit/>
          </a:bodyPr>
          <a:lstStyle/>
          <a:p>
            <a:r>
              <a:rPr lang="en-CA" dirty="0"/>
              <a:t>Special Care must be taken </a:t>
            </a:r>
            <a:r>
              <a:rPr lang="en-CA" dirty="0" smtClean="0"/>
              <a:t>with A/C </a:t>
            </a:r>
            <a:r>
              <a:rPr lang="en-CA" dirty="0"/>
              <a:t>units to prevent damage and Movement during transport. The units are fragile and over tight straps will crush them.</a:t>
            </a:r>
          </a:p>
          <a:p>
            <a:r>
              <a:rPr lang="en-CA" dirty="0"/>
              <a:t>Straps should be on the outermost edges of the square </a:t>
            </a:r>
            <a:r>
              <a:rPr lang="en-CA" dirty="0" smtClean="0"/>
              <a:t>units, </a:t>
            </a:r>
            <a:r>
              <a:rPr lang="en-CA" dirty="0"/>
              <a:t>never in the center! The strap edge should overhang the edge by just a couple of millimetres. </a:t>
            </a:r>
          </a:p>
          <a:p>
            <a:r>
              <a:rPr lang="en-CA" dirty="0"/>
              <a:t>To prevent movement a 4” X 4” can be strapped or chained </a:t>
            </a:r>
            <a:r>
              <a:rPr lang="en-CA" dirty="0" smtClean="0"/>
              <a:t>behind, beside or in front of the </a:t>
            </a:r>
            <a:r>
              <a:rPr lang="en-CA" dirty="0"/>
              <a:t>unit across the deck.</a:t>
            </a:r>
          </a:p>
          <a:p>
            <a:r>
              <a:rPr lang="en-CA" dirty="0"/>
              <a:t>The Larger units that have a “V” shaped section should be strapped as if the square part was a separate unit and a strap can go through lower frame across the bottom of the “V” section. If not sure consult with your safety supervisor prior to securing the units.</a:t>
            </a:r>
          </a:p>
          <a:p>
            <a:r>
              <a:rPr lang="en-CA" dirty="0"/>
              <a:t>Stacked units must be perfectly aligned and the securement is the same as for the above treating the stack as a single unit.  </a:t>
            </a:r>
          </a:p>
        </p:txBody>
      </p:sp>
    </p:spTree>
    <p:extLst>
      <p:ext uri="{BB962C8B-B14F-4D97-AF65-F5344CB8AC3E}">
        <p14:creationId xmlns:p14="http://schemas.microsoft.com/office/powerpoint/2010/main" val="3425676978"/>
      </p:ext>
    </p:extLst>
  </p:cSld>
  <p:clrMapOvr>
    <a:masterClrMapping/>
  </p:clrMapOvr>
  <p:transition spd="med" advTm="7000">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A31D41-45BB-42E2-9C81-62171426CE95}"/>
              </a:ext>
            </a:extLst>
          </p:cNvPr>
          <p:cNvSpPr>
            <a:spLocks noGrp="1"/>
          </p:cNvSpPr>
          <p:nvPr>
            <p:ph type="title"/>
          </p:nvPr>
        </p:nvSpPr>
        <p:spPr>
          <a:xfrm>
            <a:off x="1141413" y="302004"/>
            <a:ext cx="9905998" cy="696286"/>
          </a:xfrm>
        </p:spPr>
        <p:txBody>
          <a:bodyPr/>
          <a:lstStyle/>
          <a:p>
            <a:r>
              <a:rPr lang="en-CA" dirty="0" smtClean="0"/>
              <a:t> </a:t>
            </a:r>
            <a:r>
              <a:rPr lang="en-CA" dirty="0"/>
              <a:t>Roof Top HVAC units</a:t>
            </a:r>
          </a:p>
        </p:txBody>
      </p:sp>
      <p:pic>
        <p:nvPicPr>
          <p:cNvPr id="5" name="Content Placeholder 4">
            <a:extLst>
              <a:ext uri="{FF2B5EF4-FFF2-40B4-BE49-F238E27FC236}">
                <a16:creationId xmlns="" xmlns:a16="http://schemas.microsoft.com/office/drawing/2014/main" id="{2D30337E-0293-4E3D-9E0E-66BE3F11550D}"/>
              </a:ext>
            </a:extLst>
          </p:cNvPr>
          <p:cNvPicPr>
            <a:picLocks noGrp="1" noChangeAspect="1"/>
          </p:cNvPicPr>
          <p:nvPr>
            <p:ph idx="1"/>
          </p:nvPr>
        </p:nvPicPr>
        <p:blipFill>
          <a:blip r:embed="rId2"/>
          <a:stretch>
            <a:fillRect/>
          </a:stretch>
        </p:blipFill>
        <p:spPr>
          <a:xfrm>
            <a:off x="2242468" y="998291"/>
            <a:ext cx="7812947" cy="5710240"/>
          </a:xfrm>
        </p:spPr>
      </p:pic>
    </p:spTree>
    <p:extLst>
      <p:ext uri="{BB962C8B-B14F-4D97-AF65-F5344CB8AC3E}">
        <p14:creationId xmlns:p14="http://schemas.microsoft.com/office/powerpoint/2010/main" val="183777092"/>
      </p:ext>
    </p:extLst>
  </p:cSld>
  <p:clrMapOvr>
    <a:masterClrMapping/>
  </p:clrMapOvr>
  <p:transition spd="med" advTm="7000">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AB62033-7BA6-48C0-B51D-3B0822616C4E}"/>
              </a:ext>
            </a:extLst>
          </p:cNvPr>
          <p:cNvPicPr>
            <a:picLocks noChangeAspect="1"/>
          </p:cNvPicPr>
          <p:nvPr/>
        </p:nvPicPr>
        <p:blipFill>
          <a:blip r:embed="rId2"/>
          <a:stretch>
            <a:fillRect/>
          </a:stretch>
        </p:blipFill>
        <p:spPr>
          <a:xfrm>
            <a:off x="713566" y="401381"/>
            <a:ext cx="10764867" cy="6055238"/>
          </a:xfrm>
          <a:prstGeom prst="rect">
            <a:avLst/>
          </a:prstGeom>
        </p:spPr>
      </p:pic>
    </p:spTree>
    <p:extLst>
      <p:ext uri="{BB962C8B-B14F-4D97-AF65-F5344CB8AC3E}">
        <p14:creationId xmlns:p14="http://schemas.microsoft.com/office/powerpoint/2010/main" val="88373829"/>
      </p:ext>
    </p:extLst>
  </p:cSld>
  <p:clrMapOvr>
    <a:masterClrMapping/>
  </p:clrMapOvr>
  <p:transition spd="med" advTm="7000">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F04CD-D72D-43EF-BA85-5D86B069D3BF}"/>
              </a:ext>
            </a:extLst>
          </p:cNvPr>
          <p:cNvSpPr>
            <a:spLocks noGrp="1"/>
          </p:cNvSpPr>
          <p:nvPr>
            <p:ph type="title"/>
          </p:nvPr>
        </p:nvSpPr>
        <p:spPr>
          <a:xfrm>
            <a:off x="1141413" y="609600"/>
            <a:ext cx="9905998" cy="615193"/>
          </a:xfrm>
        </p:spPr>
        <p:txBody>
          <a:bodyPr/>
          <a:lstStyle/>
          <a:p>
            <a:r>
              <a:rPr lang="en-CA" dirty="0"/>
              <a:t>Culverts</a:t>
            </a:r>
          </a:p>
        </p:txBody>
      </p:sp>
      <p:sp>
        <p:nvSpPr>
          <p:cNvPr id="3" name="Content Placeholder 2">
            <a:extLst>
              <a:ext uri="{FF2B5EF4-FFF2-40B4-BE49-F238E27FC236}">
                <a16:creationId xmlns="" xmlns:a16="http://schemas.microsoft.com/office/drawing/2014/main" id="{42F981E0-EADE-4E4E-A1FC-ACD5E9A06A97}"/>
              </a:ext>
            </a:extLst>
          </p:cNvPr>
          <p:cNvSpPr>
            <a:spLocks noGrp="1"/>
          </p:cNvSpPr>
          <p:nvPr>
            <p:ph idx="1"/>
          </p:nvPr>
        </p:nvSpPr>
        <p:spPr>
          <a:xfrm>
            <a:off x="1141413" y="1652631"/>
            <a:ext cx="9905998" cy="4138569"/>
          </a:xfrm>
        </p:spPr>
        <p:txBody>
          <a:bodyPr/>
          <a:lstStyle/>
          <a:p>
            <a:r>
              <a:rPr lang="en-CA" dirty="0"/>
              <a:t>Culverts are relatively light and strapping is similar to any other tubular product</a:t>
            </a:r>
            <a:r>
              <a:rPr lang="en-CA" dirty="0" smtClean="0"/>
              <a:t>. </a:t>
            </a:r>
            <a:endParaRPr lang="en-CA" dirty="0"/>
          </a:p>
          <a:p>
            <a:r>
              <a:rPr lang="en-CA" dirty="0"/>
              <a:t>Short sections shipped upright will need edge protection for the straps but longer sections usually do not. Be sure to check that smaller diameter units have not been put inside larger ones without being strapped / banded together. </a:t>
            </a:r>
          </a:p>
          <a:p>
            <a:r>
              <a:rPr lang="en-CA" dirty="0"/>
              <a:t>Normal rules apply for tie down numbers.</a:t>
            </a:r>
          </a:p>
        </p:txBody>
      </p:sp>
    </p:spTree>
    <p:extLst>
      <p:ext uri="{BB962C8B-B14F-4D97-AF65-F5344CB8AC3E}">
        <p14:creationId xmlns:p14="http://schemas.microsoft.com/office/powerpoint/2010/main" val="553795809"/>
      </p:ext>
    </p:extLst>
  </p:cSld>
  <p:clrMapOvr>
    <a:masterClrMapping/>
  </p:clrMapOvr>
  <p:transition spd="med" advTm="7000">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5F8C5A-1310-42A7-93C3-67FDB3ACF2ED}"/>
              </a:ext>
            </a:extLst>
          </p:cNvPr>
          <p:cNvSpPr>
            <a:spLocks noGrp="1"/>
          </p:cNvSpPr>
          <p:nvPr>
            <p:ph type="title"/>
          </p:nvPr>
        </p:nvSpPr>
        <p:spPr>
          <a:xfrm>
            <a:off x="1141413" y="184558"/>
            <a:ext cx="9905998" cy="738231"/>
          </a:xfrm>
        </p:spPr>
        <p:txBody>
          <a:bodyPr/>
          <a:lstStyle/>
          <a:p>
            <a:r>
              <a:rPr lang="en-CA" dirty="0"/>
              <a:t>Culverts</a:t>
            </a:r>
          </a:p>
        </p:txBody>
      </p:sp>
      <p:pic>
        <p:nvPicPr>
          <p:cNvPr id="5" name="Content Placeholder 4">
            <a:extLst>
              <a:ext uri="{FF2B5EF4-FFF2-40B4-BE49-F238E27FC236}">
                <a16:creationId xmlns="" xmlns:a16="http://schemas.microsoft.com/office/drawing/2014/main" id="{B9137EDE-0A9A-4763-BE64-0F0ADCCF153E}"/>
              </a:ext>
            </a:extLst>
          </p:cNvPr>
          <p:cNvPicPr>
            <a:picLocks noGrp="1" noChangeAspect="1"/>
          </p:cNvPicPr>
          <p:nvPr>
            <p:ph idx="1"/>
          </p:nvPr>
        </p:nvPicPr>
        <p:blipFill>
          <a:blip r:embed="rId2"/>
          <a:stretch>
            <a:fillRect/>
          </a:stretch>
        </p:blipFill>
        <p:spPr>
          <a:xfrm>
            <a:off x="2175544" y="1090571"/>
            <a:ext cx="7664742" cy="5433322"/>
          </a:xfrm>
        </p:spPr>
      </p:pic>
    </p:spTree>
    <p:extLst>
      <p:ext uri="{BB962C8B-B14F-4D97-AF65-F5344CB8AC3E}">
        <p14:creationId xmlns:p14="http://schemas.microsoft.com/office/powerpoint/2010/main" val="3395474666"/>
      </p:ext>
    </p:extLst>
  </p:cSld>
  <p:clrMapOvr>
    <a:masterClrMapping/>
  </p:clrMapOvr>
  <p:transition spd="med" advTm="7000">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7AEA9-FF28-4F55-9C9C-24BE3E489F8D}"/>
              </a:ext>
            </a:extLst>
          </p:cNvPr>
          <p:cNvSpPr>
            <a:spLocks noGrp="1"/>
          </p:cNvSpPr>
          <p:nvPr>
            <p:ph type="title"/>
          </p:nvPr>
        </p:nvSpPr>
        <p:spPr>
          <a:xfrm>
            <a:off x="1141413" y="609600"/>
            <a:ext cx="9905998" cy="556470"/>
          </a:xfrm>
        </p:spPr>
        <p:txBody>
          <a:bodyPr>
            <a:normAutofit fontScale="90000"/>
          </a:bodyPr>
          <a:lstStyle/>
          <a:p>
            <a:r>
              <a:rPr lang="en-CA" dirty="0"/>
              <a:t>Styrofoam Sheets</a:t>
            </a:r>
          </a:p>
        </p:txBody>
      </p:sp>
      <p:sp>
        <p:nvSpPr>
          <p:cNvPr id="3" name="Content Placeholder 2">
            <a:extLst>
              <a:ext uri="{FF2B5EF4-FFF2-40B4-BE49-F238E27FC236}">
                <a16:creationId xmlns="" xmlns:a16="http://schemas.microsoft.com/office/drawing/2014/main" id="{D9BAFD8C-FD14-45F0-9B5D-854B3A64BC8B}"/>
              </a:ext>
            </a:extLst>
          </p:cNvPr>
          <p:cNvSpPr>
            <a:spLocks noGrp="1"/>
          </p:cNvSpPr>
          <p:nvPr>
            <p:ph idx="1"/>
          </p:nvPr>
        </p:nvSpPr>
        <p:spPr>
          <a:xfrm>
            <a:off x="1141413" y="1661020"/>
            <a:ext cx="9905998" cy="4756557"/>
          </a:xfrm>
        </p:spPr>
        <p:txBody>
          <a:bodyPr/>
          <a:lstStyle/>
          <a:p>
            <a:r>
              <a:rPr lang="en-CA" dirty="0"/>
              <a:t>Styrofoam sheet loads are delicate and easy to damage. They are very light and usually in 8 to 10 foot long bundles. 2 straps minimum per bundle.</a:t>
            </a:r>
          </a:p>
          <a:p>
            <a:r>
              <a:rPr lang="en-CA" dirty="0"/>
              <a:t>Hard edge protection MUST be used between the strap and the foam and care used when tightening the straps.</a:t>
            </a:r>
          </a:p>
          <a:p>
            <a:r>
              <a:rPr lang="en-CA" dirty="0"/>
              <a:t>A nose tarp is to be used on every load secured with rope provided by the shipper if you do not have.</a:t>
            </a:r>
          </a:p>
          <a:p>
            <a:r>
              <a:rPr lang="en-CA" dirty="0"/>
              <a:t>Straps are to have a forward facing “half-Twist” to prevent the straps from vibrating and potentially tearing the plastic wrapping on the foam.</a:t>
            </a:r>
          </a:p>
          <a:p>
            <a:r>
              <a:rPr lang="en-CA" dirty="0"/>
              <a:t>On some thin sheet loads the rear will need to be cross strapped with all contact points with the foam edge protected. See example. This prevents the load “walking out” the rear during transport.</a:t>
            </a:r>
          </a:p>
          <a:p>
            <a:r>
              <a:rPr lang="en-CA" dirty="0"/>
              <a:t>Remember these loads are extremely light weight and the straps have to be just tight enough to prevent movement but not damage the freight.</a:t>
            </a:r>
          </a:p>
        </p:txBody>
      </p:sp>
    </p:spTree>
    <p:extLst>
      <p:ext uri="{BB962C8B-B14F-4D97-AF65-F5344CB8AC3E}">
        <p14:creationId xmlns:p14="http://schemas.microsoft.com/office/powerpoint/2010/main" val="3748488884"/>
      </p:ext>
    </p:extLst>
  </p:cSld>
  <p:clrMapOvr>
    <a:masterClrMapping/>
  </p:clrMapOvr>
  <p:transition spd="med" advTm="7000">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267AE-6753-4E94-9BD4-597DE14F37A9}"/>
              </a:ext>
            </a:extLst>
          </p:cNvPr>
          <p:cNvSpPr>
            <a:spLocks noGrp="1"/>
          </p:cNvSpPr>
          <p:nvPr>
            <p:ph type="title"/>
          </p:nvPr>
        </p:nvSpPr>
        <p:spPr/>
        <p:txBody>
          <a:bodyPr/>
          <a:lstStyle/>
          <a:p>
            <a:r>
              <a:rPr lang="en-CA" dirty="0"/>
              <a:t>Styrofoam sheets</a:t>
            </a:r>
          </a:p>
        </p:txBody>
      </p:sp>
      <p:pic>
        <p:nvPicPr>
          <p:cNvPr id="5" name="Content Placeholder 4">
            <a:extLst>
              <a:ext uri="{FF2B5EF4-FFF2-40B4-BE49-F238E27FC236}">
                <a16:creationId xmlns="" xmlns:a16="http://schemas.microsoft.com/office/drawing/2014/main" id="{9890506F-8B22-4EC0-B48E-C6E0C855A9E1}"/>
              </a:ext>
            </a:extLst>
          </p:cNvPr>
          <p:cNvPicPr>
            <a:picLocks noGrp="1" noChangeAspect="1"/>
          </p:cNvPicPr>
          <p:nvPr>
            <p:ph idx="1"/>
          </p:nvPr>
        </p:nvPicPr>
        <p:blipFill>
          <a:blip r:embed="rId2"/>
          <a:stretch>
            <a:fillRect/>
          </a:stretch>
        </p:blipFill>
        <p:spPr>
          <a:xfrm>
            <a:off x="6644082" y="57790"/>
            <a:ext cx="4295164" cy="6800210"/>
          </a:xfrm>
        </p:spPr>
      </p:pic>
    </p:spTree>
    <p:extLst>
      <p:ext uri="{BB962C8B-B14F-4D97-AF65-F5344CB8AC3E}">
        <p14:creationId xmlns:p14="http://schemas.microsoft.com/office/powerpoint/2010/main" val="403658408"/>
      </p:ext>
    </p:extLst>
  </p:cSld>
  <p:clrMapOvr>
    <a:masterClrMapping/>
  </p:clrMapOvr>
  <p:transition spd="med" advTm="7000">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FFC87-AC99-45A3-A199-B0325058711F}"/>
              </a:ext>
            </a:extLst>
          </p:cNvPr>
          <p:cNvSpPr>
            <a:spLocks noGrp="1"/>
          </p:cNvSpPr>
          <p:nvPr>
            <p:ph type="title"/>
          </p:nvPr>
        </p:nvSpPr>
        <p:spPr>
          <a:xfrm>
            <a:off x="1141413" y="276838"/>
            <a:ext cx="9905998" cy="612395"/>
          </a:xfrm>
        </p:spPr>
        <p:txBody>
          <a:bodyPr/>
          <a:lstStyle/>
          <a:p>
            <a:r>
              <a:rPr lang="en-CA" dirty="0"/>
              <a:t>Styrofoam Sheets</a:t>
            </a:r>
          </a:p>
        </p:txBody>
      </p:sp>
      <p:pic>
        <p:nvPicPr>
          <p:cNvPr id="5" name="Content Placeholder 4">
            <a:extLst>
              <a:ext uri="{FF2B5EF4-FFF2-40B4-BE49-F238E27FC236}">
                <a16:creationId xmlns="" xmlns:a16="http://schemas.microsoft.com/office/drawing/2014/main" id="{B7137E03-5B26-40AD-9EA5-69D763BC9460}"/>
              </a:ext>
            </a:extLst>
          </p:cNvPr>
          <p:cNvPicPr>
            <a:picLocks noGrp="1" noChangeAspect="1"/>
          </p:cNvPicPr>
          <p:nvPr>
            <p:ph idx="1"/>
          </p:nvPr>
        </p:nvPicPr>
        <p:blipFill>
          <a:blip r:embed="rId2"/>
          <a:stretch>
            <a:fillRect/>
          </a:stretch>
        </p:blipFill>
        <p:spPr>
          <a:xfrm>
            <a:off x="1424354" y="889234"/>
            <a:ext cx="9337432" cy="5353304"/>
          </a:xfrm>
        </p:spPr>
      </p:pic>
    </p:spTree>
    <p:extLst>
      <p:ext uri="{BB962C8B-B14F-4D97-AF65-F5344CB8AC3E}">
        <p14:creationId xmlns:p14="http://schemas.microsoft.com/office/powerpoint/2010/main" val="1990648434"/>
      </p:ext>
    </p:extLst>
  </p:cSld>
  <p:clrMapOvr>
    <a:masterClrMapping/>
  </p:clrMapOvr>
  <p:transition spd="med" advTm="7000">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26EBED-2C6E-4892-A24A-038C73C7DEC1}"/>
              </a:ext>
            </a:extLst>
          </p:cNvPr>
          <p:cNvSpPr>
            <a:spLocks noGrp="1"/>
          </p:cNvSpPr>
          <p:nvPr>
            <p:ph type="title"/>
          </p:nvPr>
        </p:nvSpPr>
        <p:spPr>
          <a:xfrm>
            <a:off x="1141413" y="609600"/>
            <a:ext cx="9905998" cy="631971"/>
          </a:xfrm>
        </p:spPr>
        <p:txBody>
          <a:bodyPr/>
          <a:lstStyle/>
          <a:p>
            <a:r>
              <a:rPr lang="en-CA" dirty="0"/>
              <a:t>Dimensional Lumber</a:t>
            </a:r>
          </a:p>
        </p:txBody>
      </p:sp>
      <p:sp>
        <p:nvSpPr>
          <p:cNvPr id="3" name="Content Placeholder 2">
            <a:extLst>
              <a:ext uri="{FF2B5EF4-FFF2-40B4-BE49-F238E27FC236}">
                <a16:creationId xmlns="" xmlns:a16="http://schemas.microsoft.com/office/drawing/2014/main" id="{139B111F-90A2-47B7-9E0F-8D0F91EB0A4F}"/>
              </a:ext>
            </a:extLst>
          </p:cNvPr>
          <p:cNvSpPr>
            <a:spLocks noGrp="1"/>
          </p:cNvSpPr>
          <p:nvPr>
            <p:ph idx="1"/>
          </p:nvPr>
        </p:nvSpPr>
        <p:spPr>
          <a:xfrm>
            <a:off x="1141413" y="1610686"/>
            <a:ext cx="9905998" cy="4790115"/>
          </a:xfrm>
        </p:spPr>
        <p:txBody>
          <a:bodyPr/>
          <a:lstStyle/>
          <a:p>
            <a:r>
              <a:rPr lang="en-CA" dirty="0"/>
              <a:t>Lumber loads are fairly straight forward, however they are heavy and require many straps. </a:t>
            </a:r>
          </a:p>
          <a:p>
            <a:r>
              <a:rPr lang="en-CA" dirty="0"/>
              <a:t>Loads often have multiple tiers with different length bundles and it is important to make sure that downforce at each end of every bundle is maintained.</a:t>
            </a:r>
          </a:p>
          <a:p>
            <a:r>
              <a:rPr lang="en-CA" dirty="0"/>
              <a:t>A single top tier is often added as in the photo example and must comply with the minimum number of straps. Special attention is required with placement of the lower bundles so that there are sufficient for the top tier. </a:t>
            </a:r>
          </a:p>
          <a:p>
            <a:r>
              <a:rPr lang="en-CA" dirty="0"/>
              <a:t>If the lumber is more than 10” past the rear of the trailer the outer corners must be flagged.</a:t>
            </a:r>
          </a:p>
        </p:txBody>
      </p:sp>
    </p:spTree>
    <p:extLst>
      <p:ext uri="{BB962C8B-B14F-4D97-AF65-F5344CB8AC3E}">
        <p14:creationId xmlns:p14="http://schemas.microsoft.com/office/powerpoint/2010/main" val="1461621045"/>
      </p:ext>
    </p:extLst>
  </p:cSld>
  <p:clrMapOvr>
    <a:masterClrMapping/>
  </p:clrMapOvr>
  <p:transition spd="med" advTm="7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3BAB15-CB05-45C8-8783-BDFE5D6A9AEC}"/>
              </a:ext>
            </a:extLst>
          </p:cNvPr>
          <p:cNvSpPr>
            <a:spLocks noGrp="1"/>
          </p:cNvSpPr>
          <p:nvPr>
            <p:ph type="title"/>
          </p:nvPr>
        </p:nvSpPr>
        <p:spPr>
          <a:xfrm>
            <a:off x="1141413" y="609600"/>
            <a:ext cx="9905998" cy="612531"/>
          </a:xfrm>
        </p:spPr>
        <p:txBody>
          <a:bodyPr/>
          <a:lstStyle/>
          <a:p>
            <a:r>
              <a:rPr lang="en-CA" dirty="0"/>
              <a:t>Steel Coil</a:t>
            </a:r>
          </a:p>
        </p:txBody>
      </p:sp>
      <p:sp>
        <p:nvSpPr>
          <p:cNvPr id="3" name="Content Placeholder 2">
            <a:extLst>
              <a:ext uri="{FF2B5EF4-FFF2-40B4-BE49-F238E27FC236}">
                <a16:creationId xmlns="" xmlns:a16="http://schemas.microsoft.com/office/drawing/2014/main" id="{55C175F6-12B7-4955-80DB-FB77E66D27A8}"/>
              </a:ext>
            </a:extLst>
          </p:cNvPr>
          <p:cNvSpPr>
            <a:spLocks noGrp="1"/>
          </p:cNvSpPr>
          <p:nvPr>
            <p:ph idx="1"/>
          </p:nvPr>
        </p:nvSpPr>
        <p:spPr>
          <a:xfrm>
            <a:off x="1141413" y="1406769"/>
            <a:ext cx="9905998" cy="5061143"/>
          </a:xfrm>
        </p:spPr>
        <p:txBody>
          <a:bodyPr/>
          <a:lstStyle/>
          <a:p>
            <a:r>
              <a:rPr lang="en-CA" dirty="0"/>
              <a:t>Metal corners must be used at every contact point on the coil with the Chains.</a:t>
            </a:r>
          </a:p>
          <a:p>
            <a:endParaRPr lang="en-CA" dirty="0"/>
          </a:p>
          <a:p>
            <a:r>
              <a:rPr lang="en-CA" dirty="0"/>
              <a:t>Bunks must be arranged so that there is one aligned with each center rail on the trailer and at each edge of the coil or coils.</a:t>
            </a:r>
          </a:p>
          <a:p>
            <a:endParaRPr lang="en-CA" dirty="0"/>
          </a:p>
          <a:p>
            <a:r>
              <a:rPr lang="en-CA" dirty="0"/>
              <a:t>Hardwood Dunnage must be used. </a:t>
            </a:r>
          </a:p>
          <a:p>
            <a:endParaRPr lang="en-CA" dirty="0"/>
          </a:p>
          <a:p>
            <a:r>
              <a:rPr lang="en-CA" dirty="0"/>
              <a:t>There should be a minimum of 1 chain positioned at the lower front edge of the coil.</a:t>
            </a:r>
          </a:p>
          <a:p>
            <a:r>
              <a:rPr lang="en-CA" dirty="0"/>
              <a:t>2 Chains at the lower rear and 1 over the center top of the coil. </a:t>
            </a:r>
          </a:p>
          <a:p>
            <a:endParaRPr lang="en-CA" dirty="0"/>
          </a:p>
          <a:p>
            <a:r>
              <a:rPr lang="en-CA" dirty="0"/>
              <a:t>See the picture example provided.</a:t>
            </a:r>
          </a:p>
        </p:txBody>
      </p:sp>
    </p:spTree>
    <p:extLst>
      <p:ext uri="{BB962C8B-B14F-4D97-AF65-F5344CB8AC3E}">
        <p14:creationId xmlns:p14="http://schemas.microsoft.com/office/powerpoint/2010/main" val="2800889963"/>
      </p:ext>
    </p:extLst>
  </p:cSld>
  <p:clrMapOvr>
    <a:masterClrMapping/>
  </p:clrMapOvr>
  <p:transition spd="med" advTm="700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EB3C8-2C57-4719-9F83-DFFC4C5C7E18}"/>
              </a:ext>
            </a:extLst>
          </p:cNvPr>
          <p:cNvSpPr>
            <a:spLocks noGrp="1"/>
          </p:cNvSpPr>
          <p:nvPr>
            <p:ph type="title"/>
          </p:nvPr>
        </p:nvSpPr>
        <p:spPr>
          <a:xfrm>
            <a:off x="1141413" y="209725"/>
            <a:ext cx="9905998" cy="704675"/>
          </a:xfrm>
        </p:spPr>
        <p:txBody>
          <a:bodyPr/>
          <a:lstStyle/>
          <a:p>
            <a:r>
              <a:rPr lang="en-CA" dirty="0"/>
              <a:t>Dimensional Lumber</a:t>
            </a:r>
          </a:p>
        </p:txBody>
      </p:sp>
      <p:pic>
        <p:nvPicPr>
          <p:cNvPr id="5" name="Content Placeholder 4">
            <a:extLst>
              <a:ext uri="{FF2B5EF4-FFF2-40B4-BE49-F238E27FC236}">
                <a16:creationId xmlns="" xmlns:a16="http://schemas.microsoft.com/office/drawing/2014/main" id="{713B6724-A2BA-405E-AC4A-9F5463D61B53}"/>
              </a:ext>
            </a:extLst>
          </p:cNvPr>
          <p:cNvPicPr>
            <a:picLocks noGrp="1" noChangeAspect="1"/>
          </p:cNvPicPr>
          <p:nvPr>
            <p:ph idx="1"/>
          </p:nvPr>
        </p:nvPicPr>
        <p:blipFill>
          <a:blip r:embed="rId2"/>
          <a:stretch>
            <a:fillRect/>
          </a:stretch>
        </p:blipFill>
        <p:spPr>
          <a:xfrm>
            <a:off x="1433124" y="914401"/>
            <a:ext cx="9072176" cy="5635868"/>
          </a:xfrm>
        </p:spPr>
      </p:pic>
    </p:spTree>
    <p:extLst>
      <p:ext uri="{BB962C8B-B14F-4D97-AF65-F5344CB8AC3E}">
        <p14:creationId xmlns:p14="http://schemas.microsoft.com/office/powerpoint/2010/main" val="2515838973"/>
      </p:ext>
    </p:extLst>
  </p:cSld>
  <p:clrMapOvr>
    <a:masterClrMapping/>
  </p:clrMapOvr>
  <p:transition spd="med" advTm="7000">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CF7D5E9-440F-44B6-ADB2-2E4AA800FD59}"/>
              </a:ext>
            </a:extLst>
          </p:cNvPr>
          <p:cNvPicPr>
            <a:picLocks noChangeAspect="1"/>
          </p:cNvPicPr>
          <p:nvPr/>
        </p:nvPicPr>
        <p:blipFill>
          <a:blip r:embed="rId2"/>
          <a:stretch>
            <a:fillRect/>
          </a:stretch>
        </p:blipFill>
        <p:spPr>
          <a:xfrm>
            <a:off x="1524000" y="197141"/>
            <a:ext cx="8618290" cy="6463718"/>
          </a:xfrm>
          <a:prstGeom prst="rect">
            <a:avLst/>
          </a:prstGeom>
        </p:spPr>
      </p:pic>
    </p:spTree>
    <p:extLst>
      <p:ext uri="{BB962C8B-B14F-4D97-AF65-F5344CB8AC3E}">
        <p14:creationId xmlns:p14="http://schemas.microsoft.com/office/powerpoint/2010/main" val="1083681121"/>
      </p:ext>
    </p:extLst>
  </p:cSld>
  <p:clrMapOvr>
    <a:masterClrMapping/>
  </p:clrMapOvr>
  <p:transition spd="med" advTm="7000">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45AAC0-2B71-42AB-B03A-8F2740CBF4D8}"/>
              </a:ext>
            </a:extLst>
          </p:cNvPr>
          <p:cNvSpPr>
            <a:spLocks noGrp="1"/>
          </p:cNvSpPr>
          <p:nvPr>
            <p:ph type="title"/>
          </p:nvPr>
        </p:nvSpPr>
        <p:spPr>
          <a:xfrm>
            <a:off x="1141413" y="609600"/>
            <a:ext cx="9905998" cy="556470"/>
          </a:xfrm>
        </p:spPr>
        <p:txBody>
          <a:bodyPr>
            <a:normAutofit fontScale="90000"/>
          </a:bodyPr>
          <a:lstStyle/>
          <a:p>
            <a:r>
              <a:rPr lang="en-CA" dirty="0"/>
              <a:t>Tarping Steel loads</a:t>
            </a:r>
          </a:p>
        </p:txBody>
      </p:sp>
      <p:sp>
        <p:nvSpPr>
          <p:cNvPr id="3" name="Content Placeholder 2">
            <a:extLst>
              <a:ext uri="{FF2B5EF4-FFF2-40B4-BE49-F238E27FC236}">
                <a16:creationId xmlns="" xmlns:a16="http://schemas.microsoft.com/office/drawing/2014/main" id="{CCF73BD5-7F0E-4C16-BDFE-1CAD7A8594F6}"/>
              </a:ext>
            </a:extLst>
          </p:cNvPr>
          <p:cNvSpPr>
            <a:spLocks noGrp="1"/>
          </p:cNvSpPr>
          <p:nvPr>
            <p:ph idx="1"/>
          </p:nvPr>
        </p:nvSpPr>
        <p:spPr>
          <a:xfrm>
            <a:off x="1141413" y="1400961"/>
            <a:ext cx="9905998" cy="5251509"/>
          </a:xfrm>
        </p:spPr>
        <p:txBody>
          <a:bodyPr>
            <a:normAutofit/>
          </a:bodyPr>
          <a:lstStyle/>
          <a:p>
            <a:r>
              <a:rPr lang="en-CA" dirty="0"/>
              <a:t>If the loads are picked up in Calgary or Edmonton / Nisku you are required to come to the Boots yards to use the tarping machine.</a:t>
            </a:r>
          </a:p>
          <a:p>
            <a:r>
              <a:rPr lang="en-CA" dirty="0"/>
              <a:t>Loads must be securely strapped prior to tarping</a:t>
            </a:r>
          </a:p>
          <a:p>
            <a:r>
              <a:rPr lang="en-CA" dirty="0"/>
              <a:t>If you are in any other city you must use extreme care when rolling the tarps out over steel loads. Be aware of uneven surfaces and edges of the load to prevent falls.</a:t>
            </a:r>
          </a:p>
          <a:p>
            <a:r>
              <a:rPr lang="en-CA" dirty="0"/>
              <a:t>Loads sometimes have one or more pieces that will stick out beyond the extent of the tarp. </a:t>
            </a:r>
          </a:p>
          <a:p>
            <a:r>
              <a:rPr lang="en-CA" dirty="0"/>
              <a:t>Tarp loads should be un-tarped once they have been checked in by the receiver and not before. When you tarp a load mark it on your run sheet.</a:t>
            </a:r>
          </a:p>
          <a:p>
            <a:r>
              <a:rPr lang="en-CA" dirty="0"/>
              <a:t>Flags and lights (if moving during darkness) must be used on any load wider or longer than the trailer. Inform dispatch to make sure you have the necessary permits in place.</a:t>
            </a:r>
          </a:p>
        </p:txBody>
      </p:sp>
    </p:spTree>
    <p:extLst>
      <p:ext uri="{BB962C8B-B14F-4D97-AF65-F5344CB8AC3E}">
        <p14:creationId xmlns:p14="http://schemas.microsoft.com/office/powerpoint/2010/main" val="4116894739"/>
      </p:ext>
    </p:extLst>
  </p:cSld>
  <p:clrMapOvr>
    <a:masterClrMapping/>
  </p:clrMapOvr>
  <p:transition spd="med" advTm="7000">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EC5A2B-3815-4B4A-A0BD-3F30251D8EED}"/>
              </a:ext>
            </a:extLst>
          </p:cNvPr>
          <p:cNvPicPr>
            <a:picLocks noChangeAspect="1"/>
          </p:cNvPicPr>
          <p:nvPr/>
        </p:nvPicPr>
        <p:blipFill>
          <a:blip r:embed="rId2"/>
          <a:stretch>
            <a:fillRect/>
          </a:stretch>
        </p:blipFill>
        <p:spPr>
          <a:xfrm>
            <a:off x="3474118" y="379602"/>
            <a:ext cx="8131728" cy="6098796"/>
          </a:xfrm>
          <a:prstGeom prst="rect">
            <a:avLst/>
          </a:prstGeom>
        </p:spPr>
      </p:pic>
      <p:sp>
        <p:nvSpPr>
          <p:cNvPr id="2" name="TextBox 1">
            <a:extLst>
              <a:ext uri="{FF2B5EF4-FFF2-40B4-BE49-F238E27FC236}">
                <a16:creationId xmlns="" xmlns:a16="http://schemas.microsoft.com/office/drawing/2014/main" id="{7CE9D560-B5CA-449A-8039-74877AB4EEE5}"/>
              </a:ext>
            </a:extLst>
          </p:cNvPr>
          <p:cNvSpPr txBox="1"/>
          <p:nvPr/>
        </p:nvSpPr>
        <p:spPr>
          <a:xfrm>
            <a:off x="316523" y="379602"/>
            <a:ext cx="2822331" cy="646331"/>
          </a:xfrm>
          <a:prstGeom prst="rect">
            <a:avLst/>
          </a:prstGeom>
          <a:noFill/>
        </p:spPr>
        <p:txBody>
          <a:bodyPr wrap="square" rtlCol="0">
            <a:spAutoFit/>
          </a:bodyPr>
          <a:lstStyle/>
          <a:p>
            <a:r>
              <a:rPr lang="en-CA" dirty="0"/>
              <a:t>Calgary Yard Tarping Station In action.</a:t>
            </a:r>
          </a:p>
        </p:txBody>
      </p:sp>
    </p:spTree>
    <p:extLst>
      <p:ext uri="{BB962C8B-B14F-4D97-AF65-F5344CB8AC3E}">
        <p14:creationId xmlns:p14="http://schemas.microsoft.com/office/powerpoint/2010/main" val="3297329061"/>
      </p:ext>
    </p:extLst>
  </p:cSld>
  <p:clrMapOvr>
    <a:masterClrMapping/>
  </p:clrMapOvr>
  <p:transition spd="med" advTm="7000">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AA8AFC1-CDD5-48D7-8937-DC8D8CA6A1FC}"/>
              </a:ext>
            </a:extLst>
          </p:cNvPr>
          <p:cNvPicPr>
            <a:picLocks noChangeAspect="1"/>
          </p:cNvPicPr>
          <p:nvPr/>
        </p:nvPicPr>
        <p:blipFill>
          <a:blip r:embed="rId2"/>
          <a:stretch>
            <a:fillRect/>
          </a:stretch>
        </p:blipFill>
        <p:spPr>
          <a:xfrm>
            <a:off x="6629863" y="96356"/>
            <a:ext cx="4998965" cy="6665287"/>
          </a:xfrm>
          <a:prstGeom prst="rect">
            <a:avLst/>
          </a:prstGeom>
        </p:spPr>
      </p:pic>
      <p:sp>
        <p:nvSpPr>
          <p:cNvPr id="2" name="TextBox 1">
            <a:extLst>
              <a:ext uri="{FF2B5EF4-FFF2-40B4-BE49-F238E27FC236}">
                <a16:creationId xmlns="" xmlns:a16="http://schemas.microsoft.com/office/drawing/2014/main" id="{11702011-3DD6-423A-91EB-DE1836C29716}"/>
              </a:ext>
            </a:extLst>
          </p:cNvPr>
          <p:cNvSpPr txBox="1"/>
          <p:nvPr/>
        </p:nvSpPr>
        <p:spPr>
          <a:xfrm>
            <a:off x="791309" y="624254"/>
            <a:ext cx="5304692" cy="2031325"/>
          </a:xfrm>
          <a:prstGeom prst="rect">
            <a:avLst/>
          </a:prstGeom>
          <a:noFill/>
        </p:spPr>
        <p:txBody>
          <a:bodyPr wrap="square" rtlCol="0">
            <a:spAutoFit/>
          </a:bodyPr>
          <a:lstStyle/>
          <a:p>
            <a:r>
              <a:rPr lang="en-CA" dirty="0"/>
              <a:t>Using the pole to unhook the eyelets from the tarp machine boom on the far side of the trailer.</a:t>
            </a:r>
          </a:p>
          <a:p>
            <a:endParaRPr lang="en-CA" dirty="0"/>
          </a:p>
          <a:p>
            <a:r>
              <a:rPr lang="en-CA" dirty="0"/>
              <a:t>Driver never has to leave the ground.</a:t>
            </a:r>
          </a:p>
          <a:p>
            <a:endParaRPr lang="en-CA" dirty="0"/>
          </a:p>
          <a:p>
            <a:r>
              <a:rPr lang="en-CA" dirty="0"/>
              <a:t>The safest way to put a tarp on a load.</a:t>
            </a:r>
          </a:p>
        </p:txBody>
      </p:sp>
    </p:spTree>
    <p:extLst>
      <p:ext uri="{BB962C8B-B14F-4D97-AF65-F5344CB8AC3E}">
        <p14:creationId xmlns:p14="http://schemas.microsoft.com/office/powerpoint/2010/main" val="728324473"/>
      </p:ext>
    </p:extLst>
  </p:cSld>
  <p:clrMapOvr>
    <a:masterClrMapping/>
  </p:clrMapOvr>
  <p:transition spd="med" advTm="7000">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B2CE20-EE37-4479-93DD-3E981F1EC898}"/>
              </a:ext>
            </a:extLst>
          </p:cNvPr>
          <p:cNvSpPr>
            <a:spLocks noGrp="1"/>
          </p:cNvSpPr>
          <p:nvPr>
            <p:ph type="title"/>
          </p:nvPr>
        </p:nvSpPr>
        <p:spPr>
          <a:xfrm>
            <a:off x="1141413" y="609600"/>
            <a:ext cx="9905998" cy="749417"/>
          </a:xfrm>
        </p:spPr>
        <p:txBody>
          <a:bodyPr/>
          <a:lstStyle/>
          <a:p>
            <a:r>
              <a:rPr lang="en-CA" dirty="0"/>
              <a:t>Tarped Structural Steel Black-tarped</a:t>
            </a:r>
          </a:p>
        </p:txBody>
      </p:sp>
      <p:pic>
        <p:nvPicPr>
          <p:cNvPr id="5" name="Content Placeholder 4">
            <a:extLst>
              <a:ext uri="{FF2B5EF4-FFF2-40B4-BE49-F238E27FC236}">
                <a16:creationId xmlns="" xmlns:a16="http://schemas.microsoft.com/office/drawing/2014/main" id="{4894E455-9467-4A1F-806C-AF304F3FA065}"/>
              </a:ext>
            </a:extLst>
          </p:cNvPr>
          <p:cNvPicPr>
            <a:picLocks noGrp="1" noChangeAspect="1"/>
          </p:cNvPicPr>
          <p:nvPr>
            <p:ph idx="1"/>
          </p:nvPr>
        </p:nvPicPr>
        <p:blipFill>
          <a:blip r:embed="rId2"/>
          <a:stretch>
            <a:fillRect/>
          </a:stretch>
        </p:blipFill>
        <p:spPr>
          <a:xfrm>
            <a:off x="1318846" y="1233182"/>
            <a:ext cx="9442939" cy="5413803"/>
          </a:xfrm>
        </p:spPr>
      </p:pic>
    </p:spTree>
    <p:extLst>
      <p:ext uri="{BB962C8B-B14F-4D97-AF65-F5344CB8AC3E}">
        <p14:creationId xmlns:p14="http://schemas.microsoft.com/office/powerpoint/2010/main" val="2894948635"/>
      </p:ext>
    </p:extLst>
  </p:cSld>
  <p:clrMapOvr>
    <a:masterClrMapping/>
  </p:clrMapOvr>
  <p:transition spd="med" advTm="7000">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BBD9276-649B-4137-BE0D-37AE2A75BDC2}"/>
              </a:ext>
            </a:extLst>
          </p:cNvPr>
          <p:cNvPicPr>
            <a:picLocks noChangeAspect="1"/>
          </p:cNvPicPr>
          <p:nvPr/>
        </p:nvPicPr>
        <p:blipFill>
          <a:blip r:embed="rId2"/>
          <a:stretch>
            <a:fillRect/>
          </a:stretch>
        </p:blipFill>
        <p:spPr>
          <a:xfrm>
            <a:off x="1524000" y="404446"/>
            <a:ext cx="9144000" cy="6242539"/>
          </a:xfrm>
          <a:prstGeom prst="rect">
            <a:avLst/>
          </a:prstGeom>
        </p:spPr>
      </p:pic>
    </p:spTree>
    <p:extLst>
      <p:ext uri="{BB962C8B-B14F-4D97-AF65-F5344CB8AC3E}">
        <p14:creationId xmlns:p14="http://schemas.microsoft.com/office/powerpoint/2010/main" val="1744295687"/>
      </p:ext>
    </p:extLst>
  </p:cSld>
  <p:clrMapOvr>
    <a:masterClrMapping/>
  </p:clrMapOvr>
  <p:transition spd="med" advTm="7000">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4C80A-0B0D-46A8-87DA-B7913CEF2E65}"/>
              </a:ext>
            </a:extLst>
          </p:cNvPr>
          <p:cNvSpPr>
            <a:spLocks noGrp="1"/>
          </p:cNvSpPr>
          <p:nvPr>
            <p:ph type="title"/>
          </p:nvPr>
        </p:nvSpPr>
        <p:spPr>
          <a:xfrm>
            <a:off x="1141413" y="609600"/>
            <a:ext cx="9905998" cy="824917"/>
          </a:xfrm>
        </p:spPr>
        <p:txBody>
          <a:bodyPr/>
          <a:lstStyle/>
          <a:p>
            <a:r>
              <a:rPr lang="en-CA" dirty="0"/>
              <a:t>Rebar Loads</a:t>
            </a:r>
          </a:p>
        </p:txBody>
      </p:sp>
      <p:sp>
        <p:nvSpPr>
          <p:cNvPr id="3" name="Content Placeholder 2">
            <a:extLst>
              <a:ext uri="{FF2B5EF4-FFF2-40B4-BE49-F238E27FC236}">
                <a16:creationId xmlns="" xmlns:a16="http://schemas.microsoft.com/office/drawing/2014/main" id="{08248936-4A27-40BA-B42F-A225982098F5}"/>
              </a:ext>
            </a:extLst>
          </p:cNvPr>
          <p:cNvSpPr>
            <a:spLocks noGrp="1"/>
          </p:cNvSpPr>
          <p:nvPr>
            <p:ph idx="1"/>
          </p:nvPr>
        </p:nvSpPr>
        <p:spPr>
          <a:xfrm>
            <a:off x="1141413" y="1803633"/>
            <a:ext cx="9905998" cy="4444767"/>
          </a:xfrm>
        </p:spPr>
        <p:txBody>
          <a:bodyPr/>
          <a:lstStyle/>
          <a:p>
            <a:r>
              <a:rPr lang="en-CA" dirty="0"/>
              <a:t>Rebar can Be a real challenge and can require a lot of straps to ensure that all the bundles are secure.</a:t>
            </a:r>
          </a:p>
          <a:p>
            <a:r>
              <a:rPr lang="en-CA" dirty="0"/>
              <a:t>Some very small item are in white nylon bags that one strap is sufficient on.</a:t>
            </a:r>
          </a:p>
          <a:p>
            <a:r>
              <a:rPr lang="en-CA" dirty="0"/>
              <a:t>Take special care when walking around the load to avoid </a:t>
            </a:r>
            <a:r>
              <a:rPr lang="en-CA" dirty="0" err="1"/>
              <a:t>ontact</a:t>
            </a:r>
            <a:r>
              <a:rPr lang="en-CA" dirty="0"/>
              <a:t> with sharp ends. </a:t>
            </a:r>
          </a:p>
          <a:p>
            <a:r>
              <a:rPr lang="en-CA" dirty="0"/>
              <a:t>Unsure that all protrusions are flagged.</a:t>
            </a:r>
          </a:p>
          <a:p>
            <a:r>
              <a:rPr lang="en-CA" dirty="0"/>
              <a:t>Double and triple check that all bundles some very small are secured for transport.</a:t>
            </a:r>
          </a:p>
        </p:txBody>
      </p:sp>
    </p:spTree>
    <p:extLst>
      <p:ext uri="{BB962C8B-B14F-4D97-AF65-F5344CB8AC3E}">
        <p14:creationId xmlns:p14="http://schemas.microsoft.com/office/powerpoint/2010/main" val="1019676433"/>
      </p:ext>
    </p:extLst>
  </p:cSld>
  <p:clrMapOvr>
    <a:masterClrMapping/>
  </p:clrMapOvr>
  <p:transition spd="med" advTm="7000">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DC8C3F-C472-47E0-9292-67249A923B5D}"/>
              </a:ext>
            </a:extLst>
          </p:cNvPr>
          <p:cNvSpPr>
            <a:spLocks noGrp="1"/>
          </p:cNvSpPr>
          <p:nvPr>
            <p:ph type="title"/>
          </p:nvPr>
        </p:nvSpPr>
        <p:spPr>
          <a:xfrm>
            <a:off x="1141413" y="609600"/>
            <a:ext cx="9905998" cy="615193"/>
          </a:xfrm>
        </p:spPr>
        <p:txBody>
          <a:bodyPr/>
          <a:lstStyle/>
          <a:p>
            <a:r>
              <a:rPr lang="en-CA" dirty="0"/>
              <a:t>Rebar</a:t>
            </a:r>
          </a:p>
        </p:txBody>
      </p:sp>
      <p:pic>
        <p:nvPicPr>
          <p:cNvPr id="7" name="Content Placeholder 6">
            <a:extLst>
              <a:ext uri="{FF2B5EF4-FFF2-40B4-BE49-F238E27FC236}">
                <a16:creationId xmlns="" xmlns:a16="http://schemas.microsoft.com/office/drawing/2014/main" id="{79ADA664-0F8E-4E77-B375-C5F9441317E3}"/>
              </a:ext>
            </a:extLst>
          </p:cNvPr>
          <p:cNvPicPr>
            <a:picLocks noGrp="1" noChangeAspect="1"/>
          </p:cNvPicPr>
          <p:nvPr>
            <p:ph idx="1"/>
          </p:nvPr>
        </p:nvPicPr>
        <p:blipFill>
          <a:blip r:embed="rId2"/>
          <a:stretch>
            <a:fillRect/>
          </a:stretch>
        </p:blipFill>
        <p:spPr>
          <a:xfrm>
            <a:off x="3301389" y="487972"/>
            <a:ext cx="8061186" cy="5882055"/>
          </a:xfrm>
        </p:spPr>
      </p:pic>
    </p:spTree>
    <p:extLst>
      <p:ext uri="{BB962C8B-B14F-4D97-AF65-F5344CB8AC3E}">
        <p14:creationId xmlns:p14="http://schemas.microsoft.com/office/powerpoint/2010/main" val="2690599586"/>
      </p:ext>
    </p:extLst>
  </p:cSld>
  <p:clrMapOvr>
    <a:masterClrMapping/>
  </p:clrMapOvr>
  <p:transition spd="med" advTm="7000">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E6D9738-FCC7-4068-A206-14D6DF24C1CA}"/>
              </a:ext>
            </a:extLst>
          </p:cNvPr>
          <p:cNvPicPr>
            <a:picLocks noChangeAspect="1"/>
          </p:cNvPicPr>
          <p:nvPr/>
        </p:nvPicPr>
        <p:blipFill>
          <a:blip r:embed="rId2"/>
          <a:stretch>
            <a:fillRect/>
          </a:stretch>
        </p:blipFill>
        <p:spPr>
          <a:xfrm>
            <a:off x="3407087" y="266350"/>
            <a:ext cx="8433732" cy="6325299"/>
          </a:xfrm>
          <a:prstGeom prst="rect">
            <a:avLst/>
          </a:prstGeom>
        </p:spPr>
      </p:pic>
      <p:sp>
        <p:nvSpPr>
          <p:cNvPr id="2" name="TextBox 1">
            <a:extLst>
              <a:ext uri="{FF2B5EF4-FFF2-40B4-BE49-F238E27FC236}">
                <a16:creationId xmlns="" xmlns:a16="http://schemas.microsoft.com/office/drawing/2014/main" id="{DAEAF512-B40D-4B60-8139-79E11F97343F}"/>
              </a:ext>
            </a:extLst>
          </p:cNvPr>
          <p:cNvSpPr txBox="1"/>
          <p:nvPr/>
        </p:nvSpPr>
        <p:spPr>
          <a:xfrm>
            <a:off x="413238" y="474786"/>
            <a:ext cx="2708031" cy="4524315"/>
          </a:xfrm>
          <a:prstGeom prst="rect">
            <a:avLst/>
          </a:prstGeom>
          <a:noFill/>
        </p:spPr>
        <p:txBody>
          <a:bodyPr wrap="square" rtlCol="0">
            <a:spAutoFit/>
          </a:bodyPr>
          <a:lstStyle/>
          <a:p>
            <a:r>
              <a:rPr lang="en-CA" b="1" dirty="0"/>
              <a:t>Rebar example:</a:t>
            </a:r>
          </a:p>
          <a:p>
            <a:endParaRPr lang="en-CA" dirty="0"/>
          </a:p>
          <a:p>
            <a:r>
              <a:rPr lang="en-CA" dirty="0"/>
              <a:t>Note how small some bundles can be.</a:t>
            </a:r>
          </a:p>
          <a:p>
            <a:endParaRPr lang="en-CA" dirty="0"/>
          </a:p>
          <a:p>
            <a:r>
              <a:rPr lang="en-CA" dirty="0"/>
              <a:t>Strap placement is important.</a:t>
            </a:r>
          </a:p>
          <a:p>
            <a:endParaRPr lang="en-CA" dirty="0"/>
          </a:p>
          <a:p>
            <a:r>
              <a:rPr lang="en-CA" dirty="0"/>
              <a:t>Small bundles can be moved if needed so that they can be tied down securely.</a:t>
            </a:r>
          </a:p>
          <a:p>
            <a:endParaRPr lang="en-CA" dirty="0"/>
          </a:p>
          <a:p>
            <a:r>
              <a:rPr lang="en-CA" dirty="0"/>
              <a:t>Belly wrap to draw any separated bundles together.</a:t>
            </a:r>
          </a:p>
        </p:txBody>
      </p:sp>
    </p:spTree>
    <p:extLst>
      <p:ext uri="{BB962C8B-B14F-4D97-AF65-F5344CB8AC3E}">
        <p14:creationId xmlns:p14="http://schemas.microsoft.com/office/powerpoint/2010/main" val="2203191343"/>
      </p:ext>
    </p:extLst>
  </p:cSld>
  <p:clrMapOvr>
    <a:masterClrMapping/>
  </p:clrMapOvr>
  <p:transition spd="med" advTm="700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DC9407-95A3-4D2D-A479-6B4AFB6A4B46}"/>
              </a:ext>
            </a:extLst>
          </p:cNvPr>
          <p:cNvSpPr>
            <a:spLocks noGrp="1"/>
          </p:cNvSpPr>
          <p:nvPr>
            <p:ph type="title"/>
          </p:nvPr>
        </p:nvSpPr>
        <p:spPr>
          <a:xfrm>
            <a:off x="1141413" y="609600"/>
            <a:ext cx="9905998" cy="531303"/>
          </a:xfrm>
        </p:spPr>
        <p:txBody>
          <a:bodyPr>
            <a:normAutofit fontScale="90000"/>
          </a:bodyPr>
          <a:lstStyle/>
          <a:p>
            <a:r>
              <a:rPr lang="en-CA" dirty="0"/>
              <a:t>Steel Coil</a:t>
            </a:r>
          </a:p>
        </p:txBody>
      </p:sp>
      <p:pic>
        <p:nvPicPr>
          <p:cNvPr id="5" name="Content Placeholder 4">
            <a:extLst>
              <a:ext uri="{FF2B5EF4-FFF2-40B4-BE49-F238E27FC236}">
                <a16:creationId xmlns="" xmlns:a16="http://schemas.microsoft.com/office/drawing/2014/main" id="{ADC40493-E447-49E4-8BD0-E583A0887B31}"/>
              </a:ext>
            </a:extLst>
          </p:cNvPr>
          <p:cNvPicPr>
            <a:picLocks noGrp="1" noChangeAspect="1"/>
          </p:cNvPicPr>
          <p:nvPr>
            <p:ph idx="1"/>
          </p:nvPr>
        </p:nvPicPr>
        <p:blipFill>
          <a:blip r:embed="rId2"/>
          <a:stretch>
            <a:fillRect/>
          </a:stretch>
        </p:blipFill>
        <p:spPr>
          <a:xfrm>
            <a:off x="2023698" y="1151252"/>
            <a:ext cx="8695535" cy="5559941"/>
          </a:xfrm>
        </p:spPr>
      </p:pic>
    </p:spTree>
    <p:extLst>
      <p:ext uri="{BB962C8B-B14F-4D97-AF65-F5344CB8AC3E}">
        <p14:creationId xmlns:p14="http://schemas.microsoft.com/office/powerpoint/2010/main" val="1689830394"/>
      </p:ext>
    </p:extLst>
  </p:cSld>
  <p:clrMapOvr>
    <a:masterClrMapping/>
  </p:clrMapOvr>
  <p:transition spd="med" advTm="7000">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TextBox 2"/>
          <p:cNvSpPr txBox="1"/>
          <p:nvPr/>
        </p:nvSpPr>
        <p:spPr>
          <a:xfrm>
            <a:off x="711201" y="592667"/>
            <a:ext cx="2243666" cy="369332"/>
          </a:xfrm>
          <a:prstGeom prst="rect">
            <a:avLst/>
          </a:prstGeom>
          <a:noFill/>
        </p:spPr>
        <p:txBody>
          <a:bodyPr wrap="square" rtlCol="0">
            <a:spAutoFit/>
          </a:bodyPr>
          <a:lstStyle/>
          <a:p>
            <a:r>
              <a:rPr lang="en-CA" dirty="0" smtClean="0"/>
              <a:t>FLAT BAR</a:t>
            </a:r>
            <a:endParaRPr lang="en-CA" dirty="0"/>
          </a:p>
        </p:txBody>
      </p:sp>
      <p:sp>
        <p:nvSpPr>
          <p:cNvPr id="4" name="TextBox 3"/>
          <p:cNvSpPr txBox="1"/>
          <p:nvPr/>
        </p:nvSpPr>
        <p:spPr>
          <a:xfrm>
            <a:off x="304800" y="2006600"/>
            <a:ext cx="3022600" cy="3139321"/>
          </a:xfrm>
          <a:prstGeom prst="rect">
            <a:avLst/>
          </a:prstGeom>
          <a:noFill/>
        </p:spPr>
        <p:txBody>
          <a:bodyPr wrap="square" rtlCol="0">
            <a:spAutoFit/>
          </a:bodyPr>
          <a:lstStyle/>
          <a:p>
            <a:r>
              <a:rPr lang="en-CA" dirty="0" smtClean="0"/>
              <a:t>IF THE MIDDLE BUNDLES ARE LOWER THAN THE OUTER BUNDELS THE STRAP WILL “FLOAT OVER” THE MIDDLE BUNDLES. 2 4X4’S MUST BE ADDED UNDER THE STRAPS ON THE MIDDLE BUNDLES TO ENSURE DOWNFORCE ON ALL BUNDLES.</a:t>
            </a:r>
            <a:endParaRPr lang="en-CA" dirty="0"/>
          </a:p>
        </p:txBody>
      </p:sp>
    </p:spTree>
    <p:extLst>
      <p:ext uri="{BB962C8B-B14F-4D97-AF65-F5344CB8AC3E}">
        <p14:creationId xmlns:p14="http://schemas.microsoft.com/office/powerpoint/2010/main" val="4071823560"/>
      </p:ext>
    </p:extLst>
  </p:cSld>
  <p:clrMapOvr>
    <a:masterClrMapping/>
  </p:clrMapOvr>
  <p:transition spd="med" advTm="7000">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1C583D-199D-4EB9-83BF-DA21FECB3B39}"/>
              </a:ext>
            </a:extLst>
          </p:cNvPr>
          <p:cNvSpPr>
            <a:spLocks noGrp="1"/>
          </p:cNvSpPr>
          <p:nvPr>
            <p:ph type="title"/>
          </p:nvPr>
        </p:nvSpPr>
        <p:spPr>
          <a:xfrm>
            <a:off x="1141413" y="609600"/>
            <a:ext cx="9905998" cy="959141"/>
          </a:xfrm>
        </p:spPr>
        <p:txBody>
          <a:bodyPr/>
          <a:lstStyle/>
          <a:p>
            <a:r>
              <a:rPr lang="en-CA" dirty="0"/>
              <a:t>Scrap Cars</a:t>
            </a:r>
          </a:p>
        </p:txBody>
      </p:sp>
      <p:sp>
        <p:nvSpPr>
          <p:cNvPr id="3" name="Content Placeholder 2">
            <a:extLst>
              <a:ext uri="{FF2B5EF4-FFF2-40B4-BE49-F238E27FC236}">
                <a16:creationId xmlns="" xmlns:a16="http://schemas.microsoft.com/office/drawing/2014/main" id="{5ABB4D68-3E0C-49C1-A5D0-27BA8DAB616F}"/>
              </a:ext>
            </a:extLst>
          </p:cNvPr>
          <p:cNvSpPr>
            <a:spLocks noGrp="1"/>
          </p:cNvSpPr>
          <p:nvPr>
            <p:ph idx="1"/>
          </p:nvPr>
        </p:nvSpPr>
        <p:spPr>
          <a:xfrm>
            <a:off x="1141413" y="1744911"/>
            <a:ext cx="9905998" cy="4046290"/>
          </a:xfrm>
        </p:spPr>
        <p:txBody>
          <a:bodyPr/>
          <a:lstStyle/>
          <a:p>
            <a:r>
              <a:rPr lang="en-CA" dirty="0"/>
              <a:t>We on Occasion haul scrap crushed cars. They must be secured with Steel Cables provided by the shipper. Chains can be used as well if needed.</a:t>
            </a:r>
          </a:p>
          <a:p>
            <a:endParaRPr lang="en-CA" dirty="0"/>
          </a:p>
          <a:p>
            <a:r>
              <a:rPr lang="en-CA" dirty="0"/>
              <a:t>Plastic netting is supplied by the shipper and must be used to cover the entire load to prevent small pieces from flying off during transport.</a:t>
            </a:r>
          </a:p>
          <a:p>
            <a:endParaRPr lang="en-CA" dirty="0"/>
          </a:p>
          <a:p>
            <a:r>
              <a:rPr lang="en-CA" dirty="0"/>
              <a:t>Cables and netting is left at the delivery point if supplied by the shippers.</a:t>
            </a:r>
          </a:p>
        </p:txBody>
      </p:sp>
    </p:spTree>
    <p:extLst>
      <p:ext uri="{BB962C8B-B14F-4D97-AF65-F5344CB8AC3E}">
        <p14:creationId xmlns:p14="http://schemas.microsoft.com/office/powerpoint/2010/main" val="2519708123"/>
      </p:ext>
    </p:extLst>
  </p:cSld>
  <p:clrMapOvr>
    <a:masterClrMapping/>
  </p:clrMapOvr>
  <p:transition spd="med" advTm="7000">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9876E7B-61D6-497F-A984-475388D640BB}"/>
              </a:ext>
            </a:extLst>
          </p:cNvPr>
          <p:cNvPicPr>
            <a:picLocks noChangeAspect="1"/>
          </p:cNvPicPr>
          <p:nvPr/>
        </p:nvPicPr>
        <p:blipFill>
          <a:blip r:embed="rId2"/>
          <a:stretch>
            <a:fillRect/>
          </a:stretch>
        </p:blipFill>
        <p:spPr>
          <a:xfrm>
            <a:off x="3133691" y="242313"/>
            <a:ext cx="8685402" cy="6514052"/>
          </a:xfrm>
          <a:prstGeom prst="rect">
            <a:avLst/>
          </a:prstGeom>
        </p:spPr>
      </p:pic>
      <p:sp>
        <p:nvSpPr>
          <p:cNvPr id="2" name="TextBox 1">
            <a:extLst>
              <a:ext uri="{FF2B5EF4-FFF2-40B4-BE49-F238E27FC236}">
                <a16:creationId xmlns="" xmlns:a16="http://schemas.microsoft.com/office/drawing/2014/main" id="{E7ADE635-BDDC-4E82-B051-36D0EDC24697}"/>
              </a:ext>
            </a:extLst>
          </p:cNvPr>
          <p:cNvSpPr txBox="1"/>
          <p:nvPr/>
        </p:nvSpPr>
        <p:spPr>
          <a:xfrm>
            <a:off x="372907" y="242313"/>
            <a:ext cx="2317539" cy="2585323"/>
          </a:xfrm>
          <a:prstGeom prst="rect">
            <a:avLst/>
          </a:prstGeom>
          <a:noFill/>
        </p:spPr>
        <p:txBody>
          <a:bodyPr wrap="square" rtlCol="0">
            <a:spAutoFit/>
          </a:bodyPr>
          <a:lstStyle/>
          <a:p>
            <a:r>
              <a:rPr lang="en-CA" dirty="0"/>
              <a:t>Note the cables and orange netting over the load.</a:t>
            </a:r>
          </a:p>
          <a:p>
            <a:endParaRPr lang="en-CA" dirty="0"/>
          </a:p>
          <a:p>
            <a:r>
              <a:rPr lang="en-CA" dirty="0"/>
              <a:t>The excess netting secured with a strap front and back.</a:t>
            </a:r>
          </a:p>
        </p:txBody>
      </p:sp>
    </p:spTree>
    <p:extLst>
      <p:ext uri="{BB962C8B-B14F-4D97-AF65-F5344CB8AC3E}">
        <p14:creationId xmlns:p14="http://schemas.microsoft.com/office/powerpoint/2010/main" val="3426913076"/>
      </p:ext>
    </p:extLst>
  </p:cSld>
  <p:clrMapOvr>
    <a:masterClrMapping/>
  </p:clrMapOvr>
  <p:transition spd="med" advTm="7000">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AA765-14B1-4F51-807C-DB33049D6231}"/>
              </a:ext>
            </a:extLst>
          </p:cNvPr>
          <p:cNvSpPr>
            <a:spLocks noGrp="1"/>
          </p:cNvSpPr>
          <p:nvPr>
            <p:ph type="title"/>
          </p:nvPr>
        </p:nvSpPr>
        <p:spPr>
          <a:xfrm>
            <a:off x="1141413" y="609600"/>
            <a:ext cx="9905998" cy="715861"/>
          </a:xfrm>
        </p:spPr>
        <p:txBody>
          <a:bodyPr/>
          <a:lstStyle/>
          <a:p>
            <a:r>
              <a:rPr lang="en-CA" dirty="0"/>
              <a:t>Hay Bales</a:t>
            </a:r>
          </a:p>
        </p:txBody>
      </p:sp>
      <p:sp>
        <p:nvSpPr>
          <p:cNvPr id="3" name="Content Placeholder 2">
            <a:extLst>
              <a:ext uri="{FF2B5EF4-FFF2-40B4-BE49-F238E27FC236}">
                <a16:creationId xmlns="" xmlns:a16="http://schemas.microsoft.com/office/drawing/2014/main" id="{3D646642-67C2-4E0A-8EB8-CA8C6D69BFAD}"/>
              </a:ext>
            </a:extLst>
          </p:cNvPr>
          <p:cNvSpPr>
            <a:spLocks noGrp="1"/>
          </p:cNvSpPr>
          <p:nvPr>
            <p:ph idx="1"/>
          </p:nvPr>
        </p:nvSpPr>
        <p:spPr>
          <a:xfrm>
            <a:off x="1141413" y="1325462"/>
            <a:ext cx="9905998" cy="5058560"/>
          </a:xfrm>
        </p:spPr>
        <p:txBody>
          <a:bodyPr>
            <a:normAutofit/>
          </a:bodyPr>
          <a:lstStyle/>
          <a:p>
            <a:r>
              <a:rPr lang="en-CA" dirty="0"/>
              <a:t>Hay bales are rarely moved but special caution should be used during loading and tying down. They are heavy and can roll or tip and crush you. Be sure to be parked on level ground during loading and off loading. </a:t>
            </a:r>
          </a:p>
          <a:p>
            <a:r>
              <a:rPr lang="en-CA" dirty="0"/>
              <a:t>Sometimes pins or  </a:t>
            </a:r>
            <a:r>
              <a:rPr lang="en-CA" u="sng" dirty="0"/>
              <a:t>chained down </a:t>
            </a:r>
            <a:r>
              <a:rPr lang="en-CA" dirty="0"/>
              <a:t>dunnage must be used on the front or back with round bales to prevent shifting. You cannot damage the product due to its nature. </a:t>
            </a:r>
          </a:p>
          <a:p>
            <a:r>
              <a:rPr lang="en-CA" dirty="0"/>
              <a:t>Cross strapping front and rear is best practice.</a:t>
            </a:r>
          </a:p>
          <a:p>
            <a:r>
              <a:rPr lang="en-CA" dirty="0"/>
              <a:t>Be sure to know your overall dimensions and use flags and Over-dimensional signs when required. </a:t>
            </a:r>
          </a:p>
          <a:p>
            <a:r>
              <a:rPr lang="en-CA" b="1" dirty="0"/>
              <a:t>Know your height for bridge clearances!</a:t>
            </a:r>
          </a:p>
        </p:txBody>
      </p:sp>
    </p:spTree>
    <p:extLst>
      <p:ext uri="{BB962C8B-B14F-4D97-AF65-F5344CB8AC3E}">
        <p14:creationId xmlns:p14="http://schemas.microsoft.com/office/powerpoint/2010/main" val="1026111056"/>
      </p:ext>
    </p:extLst>
  </p:cSld>
  <p:clrMapOvr>
    <a:masterClrMapping/>
  </p:clrMapOvr>
  <p:transition spd="med" advTm="7000">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35100E-4C76-45C0-AFA7-2C8252B128D3}"/>
              </a:ext>
            </a:extLst>
          </p:cNvPr>
          <p:cNvSpPr>
            <a:spLocks noGrp="1"/>
          </p:cNvSpPr>
          <p:nvPr>
            <p:ph type="title"/>
          </p:nvPr>
        </p:nvSpPr>
        <p:spPr>
          <a:xfrm>
            <a:off x="1141413" y="609600"/>
            <a:ext cx="9905998" cy="741028"/>
          </a:xfrm>
        </p:spPr>
        <p:txBody>
          <a:bodyPr/>
          <a:lstStyle/>
          <a:p>
            <a:r>
              <a:rPr lang="en-CA" dirty="0"/>
              <a:t>Hay Bales</a:t>
            </a:r>
          </a:p>
        </p:txBody>
      </p:sp>
      <p:pic>
        <p:nvPicPr>
          <p:cNvPr id="5" name="Content Placeholder 4">
            <a:extLst>
              <a:ext uri="{FF2B5EF4-FFF2-40B4-BE49-F238E27FC236}">
                <a16:creationId xmlns="" xmlns:a16="http://schemas.microsoft.com/office/drawing/2014/main" id="{732C1C28-D41D-4AD8-A7F8-0565EC0AB3E9}"/>
              </a:ext>
            </a:extLst>
          </p:cNvPr>
          <p:cNvPicPr>
            <a:picLocks noGrp="1" noChangeAspect="1"/>
          </p:cNvPicPr>
          <p:nvPr>
            <p:ph idx="1"/>
          </p:nvPr>
        </p:nvPicPr>
        <p:blipFill>
          <a:blip r:embed="rId2"/>
          <a:stretch>
            <a:fillRect/>
          </a:stretch>
        </p:blipFill>
        <p:spPr>
          <a:xfrm>
            <a:off x="2796140" y="1350629"/>
            <a:ext cx="7136235" cy="5352176"/>
          </a:xfrm>
        </p:spPr>
      </p:pic>
    </p:spTree>
    <p:extLst>
      <p:ext uri="{BB962C8B-B14F-4D97-AF65-F5344CB8AC3E}">
        <p14:creationId xmlns:p14="http://schemas.microsoft.com/office/powerpoint/2010/main" val="1944600421"/>
      </p:ext>
    </p:extLst>
  </p:cSld>
  <p:clrMapOvr>
    <a:masterClrMapping/>
  </p:clrMapOvr>
  <p:transition spd="med" advTm="7000">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450B55-2ACC-44DA-A16F-3B0331033970}"/>
              </a:ext>
            </a:extLst>
          </p:cNvPr>
          <p:cNvSpPr>
            <a:spLocks noGrp="1"/>
          </p:cNvSpPr>
          <p:nvPr>
            <p:ph type="title"/>
          </p:nvPr>
        </p:nvSpPr>
        <p:spPr>
          <a:xfrm>
            <a:off x="1141413" y="609600"/>
            <a:ext cx="9905998" cy="590026"/>
          </a:xfrm>
        </p:spPr>
        <p:txBody>
          <a:bodyPr/>
          <a:lstStyle/>
          <a:p>
            <a:r>
              <a:rPr lang="en-CA" dirty="0"/>
              <a:t>Hay Bales</a:t>
            </a:r>
          </a:p>
        </p:txBody>
      </p:sp>
      <p:pic>
        <p:nvPicPr>
          <p:cNvPr id="5" name="Content Placeholder 4">
            <a:extLst>
              <a:ext uri="{FF2B5EF4-FFF2-40B4-BE49-F238E27FC236}">
                <a16:creationId xmlns="" xmlns:a16="http://schemas.microsoft.com/office/drawing/2014/main" id="{B55E1AE2-58D2-426D-9806-983F8CDB9D26}"/>
              </a:ext>
            </a:extLst>
          </p:cNvPr>
          <p:cNvPicPr>
            <a:picLocks noGrp="1" noChangeAspect="1"/>
          </p:cNvPicPr>
          <p:nvPr>
            <p:ph idx="1"/>
          </p:nvPr>
        </p:nvPicPr>
        <p:blipFill>
          <a:blip r:embed="rId2"/>
          <a:stretch>
            <a:fillRect/>
          </a:stretch>
        </p:blipFill>
        <p:spPr>
          <a:xfrm>
            <a:off x="2773770" y="1199626"/>
            <a:ext cx="7359942" cy="5519956"/>
          </a:xfrm>
        </p:spPr>
      </p:pic>
    </p:spTree>
    <p:extLst>
      <p:ext uri="{BB962C8B-B14F-4D97-AF65-F5344CB8AC3E}">
        <p14:creationId xmlns:p14="http://schemas.microsoft.com/office/powerpoint/2010/main" val="2194483650"/>
      </p:ext>
    </p:extLst>
  </p:cSld>
  <p:clrMapOvr>
    <a:masterClrMapping/>
  </p:clrMapOvr>
  <p:transition spd="med" advTm="7000">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8FBD31-6BC4-4334-BB9F-C150849D7191}"/>
              </a:ext>
            </a:extLst>
          </p:cNvPr>
          <p:cNvSpPr>
            <a:spLocks noGrp="1"/>
          </p:cNvSpPr>
          <p:nvPr>
            <p:ph type="title"/>
          </p:nvPr>
        </p:nvSpPr>
        <p:spPr>
          <a:xfrm>
            <a:off x="1141413" y="609600"/>
            <a:ext cx="9905998" cy="791361"/>
          </a:xfrm>
        </p:spPr>
        <p:txBody>
          <a:bodyPr/>
          <a:lstStyle/>
          <a:p>
            <a:r>
              <a:rPr lang="en-CA" dirty="0"/>
              <a:t>Heavy Equipment securement</a:t>
            </a:r>
          </a:p>
        </p:txBody>
      </p:sp>
      <p:sp>
        <p:nvSpPr>
          <p:cNvPr id="3" name="Content Placeholder 2">
            <a:extLst>
              <a:ext uri="{FF2B5EF4-FFF2-40B4-BE49-F238E27FC236}">
                <a16:creationId xmlns="" xmlns:a16="http://schemas.microsoft.com/office/drawing/2014/main" id="{61DBA76D-9D77-4F15-A6B5-4844DE824521}"/>
              </a:ext>
            </a:extLst>
          </p:cNvPr>
          <p:cNvSpPr>
            <a:spLocks noGrp="1"/>
          </p:cNvSpPr>
          <p:nvPr>
            <p:ph idx="1"/>
          </p:nvPr>
        </p:nvSpPr>
        <p:spPr>
          <a:xfrm>
            <a:off x="1141413" y="1501629"/>
            <a:ext cx="9905998" cy="5066951"/>
          </a:xfrm>
        </p:spPr>
        <p:txBody>
          <a:bodyPr/>
          <a:lstStyle/>
          <a:p>
            <a:r>
              <a:rPr lang="en-CA" dirty="0"/>
              <a:t>Securing wheeled or tracked equipment  should always include cross chaining from the front and rear of the units. Securement points are usually obvious but if in doubt ask the shipper.</a:t>
            </a:r>
          </a:p>
          <a:p>
            <a:r>
              <a:rPr lang="en-CA" dirty="0"/>
              <a:t>In the case of a deck or trailer the rear axle and landing gear are the tie down points.</a:t>
            </a:r>
          </a:p>
          <a:p>
            <a:r>
              <a:rPr lang="en-CA" dirty="0"/>
              <a:t>Additional accessories  </a:t>
            </a:r>
            <a:r>
              <a:rPr lang="en-CA" dirty="0" smtClean="0"/>
              <a:t>like a </a:t>
            </a:r>
            <a:r>
              <a:rPr lang="en-CA" dirty="0"/>
              <a:t>bucket can be strapped with 2 straps or chains per unit.</a:t>
            </a:r>
          </a:p>
          <a:p>
            <a:r>
              <a:rPr lang="en-CA" dirty="0"/>
              <a:t>Smaller single axle units should have a 4” X 4” strapped on to the deck </a:t>
            </a:r>
            <a:r>
              <a:rPr lang="en-CA" dirty="0" err="1" smtClean="0"/>
              <a:t>infront</a:t>
            </a:r>
            <a:r>
              <a:rPr lang="en-CA" dirty="0" smtClean="0"/>
              <a:t> and behind </a:t>
            </a:r>
            <a:r>
              <a:rPr lang="en-CA" dirty="0"/>
              <a:t>the wheels to prevent movement in addition to the other securement.</a:t>
            </a:r>
          </a:p>
          <a:p>
            <a:r>
              <a:rPr lang="en-CA" b="1" dirty="0"/>
              <a:t>NOTE:</a:t>
            </a:r>
            <a:r>
              <a:rPr lang="en-CA" dirty="0"/>
              <a:t> You must use </a:t>
            </a:r>
            <a:r>
              <a:rPr lang="en-CA" u="sng" dirty="0"/>
              <a:t>ratchet boomers </a:t>
            </a:r>
            <a:r>
              <a:rPr lang="en-CA" dirty="0"/>
              <a:t>for any equipment securement. Some customers do not allow “snap boomers” to be used on their properties. </a:t>
            </a:r>
          </a:p>
        </p:txBody>
      </p:sp>
    </p:spTree>
    <p:extLst>
      <p:ext uri="{BB962C8B-B14F-4D97-AF65-F5344CB8AC3E}">
        <p14:creationId xmlns:p14="http://schemas.microsoft.com/office/powerpoint/2010/main" val="1911936563"/>
      </p:ext>
    </p:extLst>
  </p:cSld>
  <p:clrMapOvr>
    <a:masterClrMapping/>
  </p:clrMapOvr>
  <p:transition spd="med" advTm="7000">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334341-5E55-4E07-B6AD-0529451411E2}"/>
              </a:ext>
            </a:extLst>
          </p:cNvPr>
          <p:cNvSpPr>
            <a:spLocks noGrp="1"/>
          </p:cNvSpPr>
          <p:nvPr>
            <p:ph type="title"/>
          </p:nvPr>
        </p:nvSpPr>
        <p:spPr>
          <a:xfrm>
            <a:off x="1141413" y="609600"/>
            <a:ext cx="9905998" cy="623582"/>
          </a:xfrm>
        </p:spPr>
        <p:txBody>
          <a:bodyPr/>
          <a:lstStyle/>
          <a:p>
            <a:r>
              <a:rPr lang="en-CA" dirty="0"/>
              <a:t>Equipment</a:t>
            </a:r>
          </a:p>
        </p:txBody>
      </p:sp>
      <p:pic>
        <p:nvPicPr>
          <p:cNvPr id="5" name="Content Placeholder 4">
            <a:extLst>
              <a:ext uri="{FF2B5EF4-FFF2-40B4-BE49-F238E27FC236}">
                <a16:creationId xmlns="" xmlns:a16="http://schemas.microsoft.com/office/drawing/2014/main" id="{29B06C6E-E7BA-4434-8D7A-58D9F0987B56}"/>
              </a:ext>
            </a:extLst>
          </p:cNvPr>
          <p:cNvPicPr>
            <a:picLocks noGrp="1" noChangeAspect="1"/>
          </p:cNvPicPr>
          <p:nvPr>
            <p:ph idx="1"/>
          </p:nvPr>
        </p:nvPicPr>
        <p:blipFill>
          <a:blip r:embed="rId2"/>
          <a:stretch>
            <a:fillRect/>
          </a:stretch>
        </p:blipFill>
        <p:spPr>
          <a:xfrm>
            <a:off x="2667699" y="1233182"/>
            <a:ext cx="7389300" cy="5541975"/>
          </a:xfrm>
        </p:spPr>
      </p:pic>
    </p:spTree>
    <p:extLst>
      <p:ext uri="{BB962C8B-B14F-4D97-AF65-F5344CB8AC3E}">
        <p14:creationId xmlns:p14="http://schemas.microsoft.com/office/powerpoint/2010/main" val="3355150984"/>
      </p:ext>
    </p:extLst>
  </p:cSld>
  <p:clrMapOvr>
    <a:masterClrMapping/>
  </p:clrMapOvr>
  <p:transition spd="med" advTm="7000">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1ED136-297D-4A2B-BCC8-BAB1EDF97520}"/>
              </a:ext>
            </a:extLst>
          </p:cNvPr>
          <p:cNvSpPr>
            <a:spLocks noGrp="1"/>
          </p:cNvSpPr>
          <p:nvPr>
            <p:ph type="title"/>
          </p:nvPr>
        </p:nvSpPr>
        <p:spPr>
          <a:xfrm>
            <a:off x="1141413" y="609600"/>
            <a:ext cx="9905998" cy="457200"/>
          </a:xfrm>
        </p:spPr>
        <p:txBody>
          <a:bodyPr>
            <a:normAutofit fontScale="90000"/>
          </a:bodyPr>
          <a:lstStyle/>
          <a:p>
            <a:r>
              <a:rPr lang="en-CA" dirty="0"/>
              <a:t>Heavy Equipment</a:t>
            </a:r>
          </a:p>
        </p:txBody>
      </p:sp>
      <p:pic>
        <p:nvPicPr>
          <p:cNvPr id="5" name="Content Placeholder 4">
            <a:extLst>
              <a:ext uri="{FF2B5EF4-FFF2-40B4-BE49-F238E27FC236}">
                <a16:creationId xmlns="" xmlns:a16="http://schemas.microsoft.com/office/drawing/2014/main" id="{F97827F0-48B3-4A9E-B497-09AE9DBB93A3}"/>
              </a:ext>
            </a:extLst>
          </p:cNvPr>
          <p:cNvPicPr>
            <a:picLocks noGrp="1" noChangeAspect="1"/>
          </p:cNvPicPr>
          <p:nvPr>
            <p:ph idx="1"/>
          </p:nvPr>
        </p:nvPicPr>
        <p:blipFill>
          <a:blip r:embed="rId2"/>
          <a:stretch>
            <a:fillRect/>
          </a:stretch>
        </p:blipFill>
        <p:spPr>
          <a:xfrm>
            <a:off x="2256640" y="1287056"/>
            <a:ext cx="7267064" cy="5570944"/>
          </a:xfrm>
        </p:spPr>
      </p:pic>
    </p:spTree>
    <p:extLst>
      <p:ext uri="{BB962C8B-B14F-4D97-AF65-F5344CB8AC3E}">
        <p14:creationId xmlns:p14="http://schemas.microsoft.com/office/powerpoint/2010/main" val="3853666114"/>
      </p:ext>
    </p:extLst>
  </p:cSld>
  <p:clrMapOvr>
    <a:masterClrMapping/>
  </p:clrMapOvr>
  <p:transition spd="med" advTm="7000">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BAA562C-0272-4BF4-A1BC-84FB01E0124B}"/>
              </a:ext>
            </a:extLst>
          </p:cNvPr>
          <p:cNvPicPr>
            <a:picLocks noChangeAspect="1"/>
          </p:cNvPicPr>
          <p:nvPr/>
        </p:nvPicPr>
        <p:blipFill>
          <a:blip r:embed="rId2"/>
          <a:stretch>
            <a:fillRect/>
          </a:stretch>
        </p:blipFill>
        <p:spPr>
          <a:xfrm>
            <a:off x="497099" y="645953"/>
            <a:ext cx="11391885" cy="5662568"/>
          </a:xfrm>
          <a:prstGeom prst="rect">
            <a:avLst/>
          </a:prstGeom>
        </p:spPr>
      </p:pic>
    </p:spTree>
    <p:extLst>
      <p:ext uri="{BB962C8B-B14F-4D97-AF65-F5344CB8AC3E}">
        <p14:creationId xmlns:p14="http://schemas.microsoft.com/office/powerpoint/2010/main" val="868416548"/>
      </p:ext>
    </p:extLst>
  </p:cSld>
  <p:clrMapOvr>
    <a:masterClrMapping/>
  </p:clrMapOvr>
  <p:transition spd="med" advTm="7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0DDBC1-823E-4593-B8A8-B4147C62C42F}"/>
              </a:ext>
            </a:extLst>
          </p:cNvPr>
          <p:cNvSpPr>
            <a:spLocks noGrp="1"/>
          </p:cNvSpPr>
          <p:nvPr>
            <p:ph type="title"/>
          </p:nvPr>
        </p:nvSpPr>
        <p:spPr>
          <a:xfrm>
            <a:off x="1141413" y="609600"/>
            <a:ext cx="9905998" cy="531303"/>
          </a:xfrm>
        </p:spPr>
        <p:txBody>
          <a:bodyPr>
            <a:normAutofit fontScale="90000"/>
          </a:bodyPr>
          <a:lstStyle/>
          <a:p>
            <a:r>
              <a:rPr lang="en-CA" dirty="0"/>
              <a:t>Steel Coil</a:t>
            </a:r>
          </a:p>
        </p:txBody>
      </p:sp>
      <p:pic>
        <p:nvPicPr>
          <p:cNvPr id="5" name="Content Placeholder 4">
            <a:extLst>
              <a:ext uri="{FF2B5EF4-FFF2-40B4-BE49-F238E27FC236}">
                <a16:creationId xmlns="" xmlns:a16="http://schemas.microsoft.com/office/drawing/2014/main" id="{DC884C3A-9053-4770-B352-233C013D6FEC}"/>
              </a:ext>
            </a:extLst>
          </p:cNvPr>
          <p:cNvPicPr>
            <a:picLocks noGrp="1" noChangeAspect="1"/>
          </p:cNvPicPr>
          <p:nvPr>
            <p:ph idx="1"/>
          </p:nvPr>
        </p:nvPicPr>
        <p:blipFill>
          <a:blip r:embed="rId2"/>
          <a:stretch>
            <a:fillRect/>
          </a:stretch>
        </p:blipFill>
        <p:spPr>
          <a:xfrm>
            <a:off x="1771045" y="1238738"/>
            <a:ext cx="8279211" cy="5327825"/>
          </a:xfrm>
        </p:spPr>
      </p:pic>
      <p:sp>
        <p:nvSpPr>
          <p:cNvPr id="3" name="TextBox 2">
            <a:extLst>
              <a:ext uri="{FF2B5EF4-FFF2-40B4-BE49-F238E27FC236}">
                <a16:creationId xmlns="" xmlns:a16="http://schemas.microsoft.com/office/drawing/2014/main" id="{159F07B6-8A55-45FD-9556-7BD025DAB40B}"/>
              </a:ext>
            </a:extLst>
          </p:cNvPr>
          <p:cNvSpPr txBox="1"/>
          <p:nvPr/>
        </p:nvSpPr>
        <p:spPr>
          <a:xfrm>
            <a:off x="10462846" y="6093069"/>
            <a:ext cx="1406769" cy="369332"/>
          </a:xfrm>
          <a:prstGeom prst="rect">
            <a:avLst/>
          </a:prstGeom>
          <a:noFill/>
        </p:spPr>
        <p:txBody>
          <a:bodyPr wrap="square" rtlCol="0">
            <a:spAutoFit/>
          </a:bodyPr>
          <a:lstStyle/>
          <a:p>
            <a:r>
              <a:rPr lang="en-CA" dirty="0"/>
              <a:t>Front -&gt;</a:t>
            </a:r>
          </a:p>
        </p:txBody>
      </p:sp>
      <p:sp>
        <p:nvSpPr>
          <p:cNvPr id="4" name="TextBox 3">
            <a:extLst>
              <a:ext uri="{FF2B5EF4-FFF2-40B4-BE49-F238E27FC236}">
                <a16:creationId xmlns="" xmlns:a16="http://schemas.microsoft.com/office/drawing/2014/main" id="{A0D15B8F-5D3E-4B5B-A9A8-C291F1646CF2}"/>
              </a:ext>
            </a:extLst>
          </p:cNvPr>
          <p:cNvSpPr txBox="1"/>
          <p:nvPr/>
        </p:nvSpPr>
        <p:spPr>
          <a:xfrm>
            <a:off x="518747" y="6197231"/>
            <a:ext cx="1138370" cy="369332"/>
          </a:xfrm>
          <a:prstGeom prst="rect">
            <a:avLst/>
          </a:prstGeom>
          <a:noFill/>
        </p:spPr>
        <p:txBody>
          <a:bodyPr wrap="square" rtlCol="0">
            <a:spAutoFit/>
          </a:bodyPr>
          <a:lstStyle/>
          <a:p>
            <a:r>
              <a:rPr lang="en-CA" dirty="0"/>
              <a:t>&lt;- Rear</a:t>
            </a:r>
          </a:p>
        </p:txBody>
      </p:sp>
    </p:spTree>
    <p:extLst>
      <p:ext uri="{BB962C8B-B14F-4D97-AF65-F5344CB8AC3E}">
        <p14:creationId xmlns:p14="http://schemas.microsoft.com/office/powerpoint/2010/main" val="1975095556"/>
      </p:ext>
    </p:extLst>
  </p:cSld>
  <p:clrMapOvr>
    <a:masterClrMapping/>
  </p:clrMapOvr>
  <p:transition spd="med" advTm="7000">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9DC8535-F7ED-434D-8696-7B901B0DB3D3}"/>
              </a:ext>
            </a:extLst>
          </p:cNvPr>
          <p:cNvPicPr>
            <a:picLocks noChangeAspect="1"/>
          </p:cNvPicPr>
          <p:nvPr/>
        </p:nvPicPr>
        <p:blipFill>
          <a:blip r:embed="rId2"/>
          <a:stretch>
            <a:fillRect/>
          </a:stretch>
        </p:blipFill>
        <p:spPr>
          <a:xfrm>
            <a:off x="1792448" y="140515"/>
            <a:ext cx="8769292" cy="6576969"/>
          </a:xfrm>
          <a:prstGeom prst="rect">
            <a:avLst/>
          </a:prstGeom>
        </p:spPr>
      </p:pic>
    </p:spTree>
    <p:extLst>
      <p:ext uri="{BB962C8B-B14F-4D97-AF65-F5344CB8AC3E}">
        <p14:creationId xmlns:p14="http://schemas.microsoft.com/office/powerpoint/2010/main" val="1952575973"/>
      </p:ext>
    </p:extLst>
  </p:cSld>
  <p:clrMapOvr>
    <a:masterClrMapping/>
  </p:clrMapOvr>
  <p:transition spd="med" advTm="7000">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87F45A-46A6-4D36-AC3A-78ECECAE3714}"/>
              </a:ext>
            </a:extLst>
          </p:cNvPr>
          <p:cNvSpPr>
            <a:spLocks noGrp="1"/>
          </p:cNvSpPr>
          <p:nvPr>
            <p:ph type="title"/>
          </p:nvPr>
        </p:nvSpPr>
        <p:spPr>
          <a:xfrm>
            <a:off x="1141413" y="609600"/>
            <a:ext cx="9905998" cy="900418"/>
          </a:xfrm>
        </p:spPr>
        <p:txBody>
          <a:bodyPr/>
          <a:lstStyle/>
          <a:p>
            <a:r>
              <a:rPr lang="en-CA" dirty="0"/>
              <a:t>Shipping Containers</a:t>
            </a:r>
          </a:p>
        </p:txBody>
      </p:sp>
      <p:sp>
        <p:nvSpPr>
          <p:cNvPr id="3" name="Content Placeholder 2">
            <a:extLst>
              <a:ext uri="{FF2B5EF4-FFF2-40B4-BE49-F238E27FC236}">
                <a16:creationId xmlns="" xmlns:a16="http://schemas.microsoft.com/office/drawing/2014/main" id="{449B3CBC-9FE5-4DEF-9352-B559918F2696}"/>
              </a:ext>
            </a:extLst>
          </p:cNvPr>
          <p:cNvSpPr>
            <a:spLocks noGrp="1"/>
          </p:cNvSpPr>
          <p:nvPr>
            <p:ph idx="1"/>
          </p:nvPr>
        </p:nvSpPr>
        <p:spPr>
          <a:xfrm>
            <a:off x="1141413" y="1786855"/>
            <a:ext cx="9905998" cy="4004345"/>
          </a:xfrm>
        </p:spPr>
        <p:txBody>
          <a:bodyPr/>
          <a:lstStyle/>
          <a:p>
            <a:r>
              <a:rPr lang="en-CA" dirty="0"/>
              <a:t>When securing shipping containers on a flat deck trailer you must cross-chain both front and rear of the container as shown in the example. The bottom edges of the container / s must be in contact with the deck. </a:t>
            </a:r>
          </a:p>
          <a:p>
            <a:r>
              <a:rPr lang="en-CA" dirty="0"/>
              <a:t>Additional straps can be used depending on the weight of the container. It is also better optics for the public during transport that may not notice the chains.</a:t>
            </a:r>
          </a:p>
          <a:p>
            <a:r>
              <a:rPr lang="en-CA" b="1" dirty="0"/>
              <a:t>Know your Height for shipping! </a:t>
            </a:r>
          </a:p>
        </p:txBody>
      </p:sp>
    </p:spTree>
    <p:extLst>
      <p:ext uri="{BB962C8B-B14F-4D97-AF65-F5344CB8AC3E}">
        <p14:creationId xmlns:p14="http://schemas.microsoft.com/office/powerpoint/2010/main" val="3203224133"/>
      </p:ext>
    </p:extLst>
  </p:cSld>
  <p:clrMapOvr>
    <a:masterClrMapping/>
  </p:clrMapOvr>
  <p:transition spd="med" advTm="7000">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075264-AF55-4BF6-B0B3-404A17AB3F1B}"/>
              </a:ext>
            </a:extLst>
          </p:cNvPr>
          <p:cNvSpPr>
            <a:spLocks noGrp="1"/>
          </p:cNvSpPr>
          <p:nvPr>
            <p:ph type="title"/>
          </p:nvPr>
        </p:nvSpPr>
        <p:spPr>
          <a:xfrm>
            <a:off x="1141413" y="234892"/>
            <a:ext cx="9905998" cy="620785"/>
          </a:xfrm>
        </p:spPr>
        <p:txBody>
          <a:bodyPr/>
          <a:lstStyle/>
          <a:p>
            <a:r>
              <a:rPr lang="en-CA" dirty="0"/>
              <a:t>Shipping Containers</a:t>
            </a:r>
          </a:p>
        </p:txBody>
      </p:sp>
      <p:pic>
        <p:nvPicPr>
          <p:cNvPr id="5" name="Content Placeholder 4">
            <a:extLst>
              <a:ext uri="{FF2B5EF4-FFF2-40B4-BE49-F238E27FC236}">
                <a16:creationId xmlns="" xmlns:a16="http://schemas.microsoft.com/office/drawing/2014/main" id="{B80F17E3-34AD-4DBC-B8FD-6412C448D749}"/>
              </a:ext>
            </a:extLst>
          </p:cNvPr>
          <p:cNvPicPr>
            <a:picLocks noGrp="1" noChangeAspect="1"/>
          </p:cNvPicPr>
          <p:nvPr>
            <p:ph idx="1"/>
          </p:nvPr>
        </p:nvPicPr>
        <p:blipFill>
          <a:blip r:embed="rId2"/>
          <a:stretch>
            <a:fillRect/>
          </a:stretch>
        </p:blipFill>
        <p:spPr>
          <a:xfrm>
            <a:off x="1046285" y="1006679"/>
            <a:ext cx="10260623" cy="5616429"/>
          </a:xfrm>
        </p:spPr>
      </p:pic>
    </p:spTree>
    <p:extLst>
      <p:ext uri="{BB962C8B-B14F-4D97-AF65-F5344CB8AC3E}">
        <p14:creationId xmlns:p14="http://schemas.microsoft.com/office/powerpoint/2010/main" val="63132578"/>
      </p:ext>
    </p:extLst>
  </p:cSld>
  <p:clrMapOvr>
    <a:masterClrMapping/>
  </p:clrMapOvr>
  <p:transition spd="med" advTm="7000">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0BBF4B-E689-4F4E-A4D5-257C3208EE15}"/>
              </a:ext>
            </a:extLst>
          </p:cNvPr>
          <p:cNvSpPr>
            <a:spLocks noGrp="1"/>
          </p:cNvSpPr>
          <p:nvPr>
            <p:ph type="title"/>
          </p:nvPr>
        </p:nvSpPr>
        <p:spPr>
          <a:xfrm>
            <a:off x="1141413" y="609600"/>
            <a:ext cx="9905998" cy="665527"/>
          </a:xfrm>
        </p:spPr>
        <p:txBody>
          <a:bodyPr/>
          <a:lstStyle/>
          <a:p>
            <a:r>
              <a:rPr lang="en-CA" dirty="0"/>
              <a:t>Measure </a:t>
            </a:r>
          </a:p>
        </p:txBody>
      </p:sp>
      <p:pic>
        <p:nvPicPr>
          <p:cNvPr id="5" name="Content Placeholder 4">
            <a:extLst>
              <a:ext uri="{FF2B5EF4-FFF2-40B4-BE49-F238E27FC236}">
                <a16:creationId xmlns="" xmlns:a16="http://schemas.microsoft.com/office/drawing/2014/main" id="{4D6BCB6F-35AF-432D-A4B4-6EDA2696BA8E}"/>
              </a:ext>
            </a:extLst>
          </p:cNvPr>
          <p:cNvPicPr>
            <a:picLocks noGrp="1" noChangeAspect="1"/>
          </p:cNvPicPr>
          <p:nvPr>
            <p:ph idx="1"/>
          </p:nvPr>
        </p:nvPicPr>
        <p:blipFill>
          <a:blip r:embed="rId2"/>
          <a:stretch>
            <a:fillRect/>
          </a:stretch>
        </p:blipFill>
        <p:spPr>
          <a:xfrm>
            <a:off x="4188801" y="109057"/>
            <a:ext cx="4995644" cy="6660859"/>
          </a:xfrm>
        </p:spPr>
      </p:pic>
      <p:sp>
        <p:nvSpPr>
          <p:cNvPr id="6" name="TextBox 5">
            <a:extLst>
              <a:ext uri="{FF2B5EF4-FFF2-40B4-BE49-F238E27FC236}">
                <a16:creationId xmlns="" xmlns:a16="http://schemas.microsoft.com/office/drawing/2014/main" id="{CCADCE7E-3899-4EB5-B8A8-06C3CEDC2A9C}"/>
              </a:ext>
            </a:extLst>
          </p:cNvPr>
          <p:cNvSpPr txBox="1"/>
          <p:nvPr/>
        </p:nvSpPr>
        <p:spPr>
          <a:xfrm>
            <a:off x="226504" y="2055303"/>
            <a:ext cx="3741490" cy="3970318"/>
          </a:xfrm>
          <a:prstGeom prst="rect">
            <a:avLst/>
          </a:prstGeom>
          <a:noFill/>
        </p:spPr>
        <p:txBody>
          <a:bodyPr wrap="square" rtlCol="0">
            <a:spAutoFit/>
          </a:bodyPr>
          <a:lstStyle/>
          <a:p>
            <a:r>
              <a:rPr lang="en-CA" dirty="0"/>
              <a:t>Make sure that you know your overall dimensions.</a:t>
            </a:r>
          </a:p>
          <a:p>
            <a:endParaRPr lang="en-CA" dirty="0"/>
          </a:p>
          <a:p>
            <a:r>
              <a:rPr lang="en-CA" dirty="0"/>
              <a:t>Measure height of freight and deck height</a:t>
            </a:r>
          </a:p>
          <a:p>
            <a:endParaRPr lang="en-CA" dirty="0"/>
          </a:p>
          <a:p>
            <a:r>
              <a:rPr lang="en-CA" dirty="0"/>
              <a:t>Special Routing and permits could be required.</a:t>
            </a:r>
          </a:p>
          <a:p>
            <a:endParaRPr lang="en-CA" dirty="0"/>
          </a:p>
          <a:p>
            <a:r>
              <a:rPr lang="en-CA" dirty="0"/>
              <a:t>Think about Tunnels and bridge decks / under passes.</a:t>
            </a:r>
          </a:p>
          <a:p>
            <a:endParaRPr lang="en-CA" dirty="0"/>
          </a:p>
          <a:p>
            <a:endParaRPr lang="en-CA" dirty="0"/>
          </a:p>
          <a:p>
            <a:endParaRPr lang="en-CA" dirty="0"/>
          </a:p>
        </p:txBody>
      </p:sp>
    </p:spTree>
    <p:extLst>
      <p:ext uri="{BB962C8B-B14F-4D97-AF65-F5344CB8AC3E}">
        <p14:creationId xmlns:p14="http://schemas.microsoft.com/office/powerpoint/2010/main" val="248166596"/>
      </p:ext>
    </p:extLst>
  </p:cSld>
  <p:clrMapOvr>
    <a:masterClrMapping/>
  </p:clrMapOvr>
  <p:transition spd="med" advTm="7000">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F2BD83-EF92-4311-B908-8AC9C6EBFAFF}"/>
              </a:ext>
            </a:extLst>
          </p:cNvPr>
          <p:cNvSpPr>
            <a:spLocks noGrp="1"/>
          </p:cNvSpPr>
          <p:nvPr>
            <p:ph type="title"/>
          </p:nvPr>
        </p:nvSpPr>
        <p:spPr>
          <a:xfrm>
            <a:off x="1141413" y="609600"/>
            <a:ext cx="9905998" cy="590026"/>
          </a:xfrm>
        </p:spPr>
        <p:txBody>
          <a:bodyPr/>
          <a:lstStyle/>
          <a:p>
            <a:r>
              <a:rPr lang="en-CA" dirty="0" smtClean="0"/>
              <a:t>Steel Decking/ </a:t>
            </a:r>
            <a:r>
              <a:rPr lang="en-CA" dirty="0"/>
              <a:t>Steel sheet loads</a:t>
            </a:r>
          </a:p>
        </p:txBody>
      </p:sp>
      <p:sp>
        <p:nvSpPr>
          <p:cNvPr id="3" name="Content Placeholder 2">
            <a:extLst>
              <a:ext uri="{FF2B5EF4-FFF2-40B4-BE49-F238E27FC236}">
                <a16:creationId xmlns="" xmlns:a16="http://schemas.microsoft.com/office/drawing/2014/main" id="{34EEF44E-5A62-450E-897F-C8468095002D}"/>
              </a:ext>
            </a:extLst>
          </p:cNvPr>
          <p:cNvSpPr>
            <a:spLocks noGrp="1"/>
          </p:cNvSpPr>
          <p:nvPr>
            <p:ph idx="1"/>
          </p:nvPr>
        </p:nvSpPr>
        <p:spPr/>
        <p:txBody>
          <a:bodyPr/>
          <a:lstStyle/>
          <a:p>
            <a:r>
              <a:rPr lang="en-CA" dirty="0"/>
              <a:t>During Winter months loads of Canam Steel are wrapped with plastic sheeting. </a:t>
            </a:r>
          </a:p>
          <a:p>
            <a:r>
              <a:rPr lang="en-CA" dirty="0"/>
              <a:t>You must also tarp over it with the white tarp to ensure it remains clean and salt free.</a:t>
            </a:r>
          </a:p>
          <a:p>
            <a:r>
              <a:rPr lang="en-CA" dirty="0"/>
              <a:t>Strapping is done over top of the white tarp.</a:t>
            </a:r>
          </a:p>
          <a:p>
            <a:r>
              <a:rPr lang="en-CA" dirty="0"/>
              <a:t>See examples on next 2 slides.</a:t>
            </a:r>
          </a:p>
        </p:txBody>
      </p:sp>
    </p:spTree>
    <p:extLst>
      <p:ext uri="{BB962C8B-B14F-4D97-AF65-F5344CB8AC3E}">
        <p14:creationId xmlns:p14="http://schemas.microsoft.com/office/powerpoint/2010/main" val="2527968824"/>
      </p:ext>
    </p:extLst>
  </p:cSld>
  <p:clrMapOvr>
    <a:masterClrMapping/>
  </p:clrMapOvr>
  <p:transition spd="med" advTm="7000">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300EF95-80DB-411F-B5FD-869F180E5962}"/>
              </a:ext>
            </a:extLst>
          </p:cNvPr>
          <p:cNvPicPr>
            <a:picLocks noChangeAspect="1"/>
          </p:cNvPicPr>
          <p:nvPr/>
        </p:nvPicPr>
        <p:blipFill>
          <a:blip r:embed="rId2"/>
          <a:stretch>
            <a:fillRect/>
          </a:stretch>
        </p:blipFill>
        <p:spPr>
          <a:xfrm>
            <a:off x="1666613" y="231746"/>
            <a:ext cx="8526011" cy="6394508"/>
          </a:xfrm>
          <a:prstGeom prst="rect">
            <a:avLst/>
          </a:prstGeom>
        </p:spPr>
      </p:pic>
    </p:spTree>
    <p:extLst>
      <p:ext uri="{BB962C8B-B14F-4D97-AF65-F5344CB8AC3E}">
        <p14:creationId xmlns:p14="http://schemas.microsoft.com/office/powerpoint/2010/main" val="116140188"/>
      </p:ext>
    </p:extLst>
  </p:cSld>
  <p:clrMapOvr>
    <a:masterClrMapping/>
  </p:clrMapOvr>
  <p:transition spd="med" advTm="7000">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B101BC7-C5CA-471A-8016-5B8923280CFF}"/>
              </a:ext>
            </a:extLst>
          </p:cNvPr>
          <p:cNvPicPr>
            <a:picLocks noChangeAspect="1"/>
          </p:cNvPicPr>
          <p:nvPr/>
        </p:nvPicPr>
        <p:blipFill>
          <a:blip r:embed="rId2"/>
          <a:stretch>
            <a:fillRect/>
          </a:stretch>
        </p:blipFill>
        <p:spPr>
          <a:xfrm>
            <a:off x="1807827" y="212870"/>
            <a:ext cx="8576345" cy="6432259"/>
          </a:xfrm>
          <a:prstGeom prst="rect">
            <a:avLst/>
          </a:prstGeom>
        </p:spPr>
      </p:pic>
    </p:spTree>
    <p:extLst>
      <p:ext uri="{BB962C8B-B14F-4D97-AF65-F5344CB8AC3E}">
        <p14:creationId xmlns:p14="http://schemas.microsoft.com/office/powerpoint/2010/main" val="2846396813"/>
      </p:ext>
    </p:extLst>
  </p:cSld>
  <p:clrMapOvr>
    <a:masterClrMapping/>
  </p:clrMapOvr>
  <p:transition spd="med" advTm="7000">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523616-1237-4D16-968B-611BD838F56E}"/>
              </a:ext>
            </a:extLst>
          </p:cNvPr>
          <p:cNvSpPr>
            <a:spLocks noGrp="1"/>
          </p:cNvSpPr>
          <p:nvPr>
            <p:ph type="title"/>
          </p:nvPr>
        </p:nvSpPr>
        <p:spPr/>
        <p:txBody>
          <a:bodyPr/>
          <a:lstStyle/>
          <a:p>
            <a:r>
              <a:rPr lang="en-CA" dirty="0" smtClean="0"/>
              <a:t> </a:t>
            </a:r>
            <a:r>
              <a:rPr lang="en-CA" dirty="0"/>
              <a:t>Steel Joist loads</a:t>
            </a:r>
          </a:p>
        </p:txBody>
      </p:sp>
      <p:sp>
        <p:nvSpPr>
          <p:cNvPr id="3" name="Content Placeholder 2">
            <a:extLst>
              <a:ext uri="{FF2B5EF4-FFF2-40B4-BE49-F238E27FC236}">
                <a16:creationId xmlns="" xmlns:a16="http://schemas.microsoft.com/office/drawing/2014/main" id="{C4EDC262-3870-444B-9B11-948F2597E03D}"/>
              </a:ext>
            </a:extLst>
          </p:cNvPr>
          <p:cNvSpPr>
            <a:spLocks noGrp="1"/>
          </p:cNvSpPr>
          <p:nvPr>
            <p:ph idx="1"/>
          </p:nvPr>
        </p:nvSpPr>
        <p:spPr>
          <a:xfrm>
            <a:off x="1141413" y="2306972"/>
            <a:ext cx="9905998" cy="4041073"/>
          </a:xfrm>
        </p:spPr>
        <p:txBody>
          <a:bodyPr/>
          <a:lstStyle/>
          <a:p>
            <a:r>
              <a:rPr lang="en-CA" dirty="0"/>
              <a:t>Steel Joists are usually multi layer loads and they must be treated as two separate loads top and bottom with each secured on its own.</a:t>
            </a:r>
          </a:p>
          <a:p>
            <a:endParaRPr lang="en-CA" dirty="0"/>
          </a:p>
          <a:p>
            <a:r>
              <a:rPr lang="en-CA" dirty="0"/>
              <a:t>The same rules apply as with all strap loads for spacing and numbers.</a:t>
            </a:r>
          </a:p>
          <a:p>
            <a:endParaRPr lang="en-CA" dirty="0"/>
          </a:p>
          <a:p>
            <a:r>
              <a:rPr lang="en-CA" dirty="0"/>
              <a:t>Edge protectors must be used.</a:t>
            </a:r>
          </a:p>
          <a:p>
            <a:endParaRPr lang="en-CA" dirty="0"/>
          </a:p>
          <a:p>
            <a:r>
              <a:rPr lang="en-CA" dirty="0"/>
              <a:t>Cross chain the front and back of the load from the top most corners.</a:t>
            </a:r>
          </a:p>
        </p:txBody>
      </p:sp>
    </p:spTree>
    <p:extLst>
      <p:ext uri="{BB962C8B-B14F-4D97-AF65-F5344CB8AC3E}">
        <p14:creationId xmlns:p14="http://schemas.microsoft.com/office/powerpoint/2010/main" val="3427537056"/>
      </p:ext>
    </p:extLst>
  </p:cSld>
  <p:clrMapOvr>
    <a:masterClrMapping/>
  </p:clrMapOvr>
  <p:transition spd="med" advTm="7000">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316CD50-3330-41FD-9477-627679D7FEA4}"/>
              </a:ext>
            </a:extLst>
          </p:cNvPr>
          <p:cNvPicPr>
            <a:picLocks noChangeAspect="1"/>
          </p:cNvPicPr>
          <p:nvPr/>
        </p:nvPicPr>
        <p:blipFill>
          <a:blip r:embed="rId2"/>
          <a:stretch>
            <a:fillRect/>
          </a:stretch>
        </p:blipFill>
        <p:spPr>
          <a:xfrm>
            <a:off x="1563659" y="150735"/>
            <a:ext cx="8746411" cy="6556530"/>
          </a:xfrm>
          <a:prstGeom prst="rect">
            <a:avLst/>
          </a:prstGeom>
        </p:spPr>
      </p:pic>
    </p:spTree>
    <p:extLst>
      <p:ext uri="{BB962C8B-B14F-4D97-AF65-F5344CB8AC3E}">
        <p14:creationId xmlns:p14="http://schemas.microsoft.com/office/powerpoint/2010/main" val="3152117238"/>
      </p:ext>
    </p:extLst>
  </p:cSld>
  <p:clrMapOvr>
    <a:masterClrMapping/>
  </p:clrMapOvr>
  <p:transition spd="med" advTm="7000">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12D9C64-9A57-4D5A-AE58-23DCF871FB3D}"/>
              </a:ext>
            </a:extLst>
          </p:cNvPr>
          <p:cNvPicPr>
            <a:picLocks noChangeAspect="1"/>
          </p:cNvPicPr>
          <p:nvPr/>
        </p:nvPicPr>
        <p:blipFill>
          <a:blip r:embed="rId2"/>
          <a:stretch>
            <a:fillRect/>
          </a:stretch>
        </p:blipFill>
        <p:spPr>
          <a:xfrm>
            <a:off x="496100" y="395654"/>
            <a:ext cx="11241632" cy="5979979"/>
          </a:xfrm>
          <a:prstGeom prst="rect">
            <a:avLst/>
          </a:prstGeom>
        </p:spPr>
      </p:pic>
    </p:spTree>
    <p:extLst>
      <p:ext uri="{BB962C8B-B14F-4D97-AF65-F5344CB8AC3E}">
        <p14:creationId xmlns:p14="http://schemas.microsoft.com/office/powerpoint/2010/main" val="543357665"/>
      </p:ext>
    </p:extLst>
  </p:cSld>
  <p:clrMapOvr>
    <a:masterClrMapping/>
  </p:clrMapOvr>
  <p:transition spd="med" advTm="700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20ED9C-B1F8-4BAA-A60D-9ED23E55717C}"/>
              </a:ext>
            </a:extLst>
          </p:cNvPr>
          <p:cNvSpPr>
            <a:spLocks noGrp="1"/>
          </p:cNvSpPr>
          <p:nvPr>
            <p:ph type="title"/>
          </p:nvPr>
        </p:nvSpPr>
        <p:spPr/>
        <p:txBody>
          <a:bodyPr/>
          <a:lstStyle/>
          <a:p>
            <a:r>
              <a:rPr lang="en-CA" dirty="0"/>
              <a:t>Steel Coil</a:t>
            </a:r>
          </a:p>
        </p:txBody>
      </p:sp>
      <p:pic>
        <p:nvPicPr>
          <p:cNvPr id="5" name="Content Placeholder 4">
            <a:extLst>
              <a:ext uri="{FF2B5EF4-FFF2-40B4-BE49-F238E27FC236}">
                <a16:creationId xmlns="" xmlns:a16="http://schemas.microsoft.com/office/drawing/2014/main" id="{F7266409-C94A-46A9-A198-7E0355519B90}"/>
              </a:ext>
            </a:extLst>
          </p:cNvPr>
          <p:cNvPicPr>
            <a:picLocks noGrp="1" noChangeAspect="1"/>
          </p:cNvPicPr>
          <p:nvPr>
            <p:ph idx="1"/>
          </p:nvPr>
        </p:nvPicPr>
        <p:blipFill>
          <a:blip r:embed="rId2"/>
          <a:stretch>
            <a:fillRect/>
          </a:stretch>
        </p:blipFill>
        <p:spPr>
          <a:xfrm>
            <a:off x="4102217" y="191659"/>
            <a:ext cx="3993159" cy="6603424"/>
          </a:xfrm>
        </p:spPr>
      </p:pic>
      <p:sp>
        <p:nvSpPr>
          <p:cNvPr id="4" name="TextBox 3">
            <a:extLst>
              <a:ext uri="{FF2B5EF4-FFF2-40B4-BE49-F238E27FC236}">
                <a16:creationId xmlns="" xmlns:a16="http://schemas.microsoft.com/office/drawing/2014/main" id="{B28DF044-788F-4F09-97E9-44F11BA6010E}"/>
              </a:ext>
            </a:extLst>
          </p:cNvPr>
          <p:cNvSpPr txBox="1"/>
          <p:nvPr/>
        </p:nvSpPr>
        <p:spPr>
          <a:xfrm>
            <a:off x="1097452" y="5882054"/>
            <a:ext cx="2683241" cy="369332"/>
          </a:xfrm>
          <a:prstGeom prst="rect">
            <a:avLst/>
          </a:prstGeom>
          <a:noFill/>
        </p:spPr>
        <p:txBody>
          <a:bodyPr wrap="square" rtlCol="0">
            <a:spAutoFit/>
          </a:bodyPr>
          <a:lstStyle/>
          <a:p>
            <a:pPr algn="r"/>
            <a:r>
              <a:rPr lang="en-CA" dirty="0">
                <a:sym typeface="Wingdings" panose="05000000000000000000" pitchFamily="2" charset="2"/>
              </a:rPr>
              <a:t></a:t>
            </a:r>
            <a:r>
              <a:rPr lang="en-CA" dirty="0"/>
              <a:t>Rear</a:t>
            </a:r>
          </a:p>
        </p:txBody>
      </p:sp>
      <p:sp>
        <p:nvSpPr>
          <p:cNvPr id="6" name="TextBox 5">
            <a:extLst>
              <a:ext uri="{FF2B5EF4-FFF2-40B4-BE49-F238E27FC236}">
                <a16:creationId xmlns="" xmlns:a16="http://schemas.microsoft.com/office/drawing/2014/main" id="{EEAB69FC-11CB-45F3-AE76-BBA7CCFF8D36}"/>
              </a:ext>
            </a:extLst>
          </p:cNvPr>
          <p:cNvSpPr txBox="1"/>
          <p:nvPr/>
        </p:nvSpPr>
        <p:spPr>
          <a:xfrm>
            <a:off x="8510955" y="5952392"/>
            <a:ext cx="2391508" cy="369332"/>
          </a:xfrm>
          <a:prstGeom prst="rect">
            <a:avLst/>
          </a:prstGeom>
          <a:noFill/>
        </p:spPr>
        <p:txBody>
          <a:bodyPr wrap="square" rtlCol="0">
            <a:spAutoFit/>
          </a:bodyPr>
          <a:lstStyle/>
          <a:p>
            <a:r>
              <a:rPr lang="en-CA" dirty="0"/>
              <a:t>Front -&gt;</a:t>
            </a:r>
          </a:p>
        </p:txBody>
      </p:sp>
    </p:spTree>
    <p:extLst>
      <p:ext uri="{BB962C8B-B14F-4D97-AF65-F5344CB8AC3E}">
        <p14:creationId xmlns:p14="http://schemas.microsoft.com/office/powerpoint/2010/main" val="3394468721"/>
      </p:ext>
    </p:extLst>
  </p:cSld>
  <p:clrMapOvr>
    <a:masterClrMapping/>
  </p:clrMapOvr>
  <p:transition spd="med" advTm="7000">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21F61BB-0501-468A-9CCB-C97A559BD95A}"/>
              </a:ext>
            </a:extLst>
          </p:cNvPr>
          <p:cNvPicPr>
            <a:picLocks noChangeAspect="1"/>
          </p:cNvPicPr>
          <p:nvPr/>
        </p:nvPicPr>
        <p:blipFill>
          <a:blip r:embed="rId2"/>
          <a:stretch>
            <a:fillRect/>
          </a:stretch>
        </p:blipFill>
        <p:spPr>
          <a:xfrm>
            <a:off x="4857225" y="125601"/>
            <a:ext cx="5754847" cy="6565784"/>
          </a:xfrm>
          <a:prstGeom prst="rect">
            <a:avLst/>
          </a:prstGeom>
        </p:spPr>
      </p:pic>
      <p:sp>
        <p:nvSpPr>
          <p:cNvPr id="4" name="TextBox 3">
            <a:extLst>
              <a:ext uri="{FF2B5EF4-FFF2-40B4-BE49-F238E27FC236}">
                <a16:creationId xmlns="" xmlns:a16="http://schemas.microsoft.com/office/drawing/2014/main" id="{98F71263-0D66-41A0-A5C5-890D0E00600C}"/>
              </a:ext>
            </a:extLst>
          </p:cNvPr>
          <p:cNvSpPr txBox="1"/>
          <p:nvPr/>
        </p:nvSpPr>
        <p:spPr>
          <a:xfrm>
            <a:off x="411061" y="823510"/>
            <a:ext cx="4353886" cy="400110"/>
          </a:xfrm>
          <a:prstGeom prst="rect">
            <a:avLst/>
          </a:prstGeom>
          <a:noFill/>
        </p:spPr>
        <p:txBody>
          <a:bodyPr wrap="square" rtlCol="0" anchor="ctr">
            <a:spAutoFit/>
          </a:bodyPr>
          <a:lstStyle/>
          <a:p>
            <a:r>
              <a:rPr lang="en-CA" sz="2000" dirty="0">
                <a:latin typeface="+mj-lt"/>
              </a:rPr>
              <a:t>Don’t overtighten</a:t>
            </a:r>
          </a:p>
        </p:txBody>
      </p:sp>
      <p:sp>
        <p:nvSpPr>
          <p:cNvPr id="5" name="TextBox 4">
            <a:extLst>
              <a:ext uri="{FF2B5EF4-FFF2-40B4-BE49-F238E27FC236}">
                <a16:creationId xmlns="" xmlns:a16="http://schemas.microsoft.com/office/drawing/2014/main" id="{27D10DA4-F9C3-4EFB-8A45-F110D104297A}"/>
              </a:ext>
            </a:extLst>
          </p:cNvPr>
          <p:cNvSpPr txBox="1"/>
          <p:nvPr/>
        </p:nvSpPr>
        <p:spPr>
          <a:xfrm>
            <a:off x="511728" y="2206304"/>
            <a:ext cx="3481432" cy="3139321"/>
          </a:xfrm>
          <a:prstGeom prst="rect">
            <a:avLst/>
          </a:prstGeom>
          <a:noFill/>
        </p:spPr>
        <p:txBody>
          <a:bodyPr wrap="square" rtlCol="0">
            <a:spAutoFit/>
          </a:bodyPr>
          <a:lstStyle/>
          <a:p>
            <a:r>
              <a:rPr lang="en-CA" dirty="0"/>
              <a:t>Straps and or Chains should secure but not damage the freight.</a:t>
            </a:r>
          </a:p>
          <a:p>
            <a:endParaRPr lang="en-CA" dirty="0"/>
          </a:p>
          <a:p>
            <a:r>
              <a:rPr lang="en-CA" dirty="0"/>
              <a:t>This strap should have gone between the two channels rather than over the outer edge.</a:t>
            </a:r>
          </a:p>
          <a:p>
            <a:endParaRPr lang="en-CA" dirty="0"/>
          </a:p>
          <a:p>
            <a:r>
              <a:rPr lang="en-CA" dirty="0"/>
              <a:t>Note: the load is not complete.</a:t>
            </a:r>
          </a:p>
        </p:txBody>
      </p:sp>
    </p:spTree>
    <p:extLst>
      <p:ext uri="{BB962C8B-B14F-4D97-AF65-F5344CB8AC3E}">
        <p14:creationId xmlns:p14="http://schemas.microsoft.com/office/powerpoint/2010/main" val="818858314"/>
      </p:ext>
    </p:extLst>
  </p:cSld>
  <p:clrMapOvr>
    <a:masterClrMapping/>
  </p:clrMapOvr>
  <p:transition spd="med" advTm="7000">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649DC5-A7AC-43B7-A9D8-68FE202BADC2}"/>
              </a:ext>
            </a:extLst>
          </p:cNvPr>
          <p:cNvSpPr>
            <a:spLocks noGrp="1"/>
          </p:cNvSpPr>
          <p:nvPr>
            <p:ph type="title"/>
          </p:nvPr>
        </p:nvSpPr>
        <p:spPr/>
        <p:txBody>
          <a:bodyPr/>
          <a:lstStyle/>
          <a:p>
            <a:r>
              <a:rPr lang="en-CA" dirty="0"/>
              <a:t>Various Loads</a:t>
            </a:r>
          </a:p>
        </p:txBody>
      </p:sp>
      <p:sp>
        <p:nvSpPr>
          <p:cNvPr id="3" name="Content Placeholder 2">
            <a:extLst>
              <a:ext uri="{FF2B5EF4-FFF2-40B4-BE49-F238E27FC236}">
                <a16:creationId xmlns="" xmlns:a16="http://schemas.microsoft.com/office/drawing/2014/main" id="{54AC501F-D3EE-45CC-A3D9-16F5C712CF1E}"/>
              </a:ext>
            </a:extLst>
          </p:cNvPr>
          <p:cNvSpPr>
            <a:spLocks noGrp="1"/>
          </p:cNvSpPr>
          <p:nvPr>
            <p:ph idx="1"/>
          </p:nvPr>
        </p:nvSpPr>
        <p:spPr/>
        <p:txBody>
          <a:bodyPr>
            <a:normAutofit fontScale="92500" lnSpcReduction="10000"/>
          </a:bodyPr>
          <a:lstStyle/>
          <a:p>
            <a:r>
              <a:rPr lang="en-CA" dirty="0"/>
              <a:t>We do a huge Variety of loads as Flat decks are very flexible in what they can haul.</a:t>
            </a:r>
          </a:p>
          <a:p>
            <a:r>
              <a:rPr lang="en-CA" dirty="0"/>
              <a:t>If it is something not covered call your safety Supervisor to consult on the best way to secure the load.</a:t>
            </a:r>
          </a:p>
          <a:p>
            <a:r>
              <a:rPr lang="en-CA" dirty="0"/>
              <a:t>There are experienced support staff that are available to help so make use of them.</a:t>
            </a:r>
          </a:p>
          <a:p>
            <a:r>
              <a:rPr lang="en-CA" dirty="0"/>
              <a:t>Take pictures and send them in. We have the technology so use it to your advantage.</a:t>
            </a:r>
          </a:p>
          <a:p>
            <a:endParaRPr lang="en-CA" dirty="0"/>
          </a:p>
          <a:p>
            <a:r>
              <a:rPr lang="en-CA" b="1" dirty="0"/>
              <a:t>Remember: Safety is your responsibility!</a:t>
            </a:r>
          </a:p>
          <a:p>
            <a:pPr marL="0" indent="0">
              <a:buNone/>
            </a:pPr>
            <a:r>
              <a:rPr lang="en-CA" b="1" dirty="0"/>
              <a:t> </a:t>
            </a:r>
          </a:p>
        </p:txBody>
      </p:sp>
    </p:spTree>
    <p:extLst>
      <p:ext uri="{BB962C8B-B14F-4D97-AF65-F5344CB8AC3E}">
        <p14:creationId xmlns:p14="http://schemas.microsoft.com/office/powerpoint/2010/main" val="3536123464"/>
      </p:ext>
    </p:extLst>
  </p:cSld>
  <p:clrMapOvr>
    <a:masterClrMapping/>
  </p:clrMapOvr>
  <p:transition spd="med" advTm="7000">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049D70B-C3BB-4DFA-B31E-3A6A2DC475DC}"/>
              </a:ext>
            </a:extLst>
          </p:cNvPr>
          <p:cNvPicPr>
            <a:picLocks noChangeAspect="1"/>
          </p:cNvPicPr>
          <p:nvPr/>
        </p:nvPicPr>
        <p:blipFill>
          <a:blip r:embed="rId2"/>
          <a:stretch>
            <a:fillRect/>
          </a:stretch>
        </p:blipFill>
        <p:spPr>
          <a:xfrm>
            <a:off x="3661149" y="310392"/>
            <a:ext cx="8316286" cy="6237215"/>
          </a:xfrm>
          <a:prstGeom prst="rect">
            <a:avLst/>
          </a:prstGeom>
        </p:spPr>
      </p:pic>
      <p:sp>
        <p:nvSpPr>
          <p:cNvPr id="2" name="TextBox 1">
            <a:extLst>
              <a:ext uri="{FF2B5EF4-FFF2-40B4-BE49-F238E27FC236}">
                <a16:creationId xmlns="" xmlns:a16="http://schemas.microsoft.com/office/drawing/2014/main" id="{7363928D-AA73-4833-8EFE-59F0FDB9A3EC}"/>
              </a:ext>
            </a:extLst>
          </p:cNvPr>
          <p:cNvSpPr txBox="1"/>
          <p:nvPr/>
        </p:nvSpPr>
        <p:spPr>
          <a:xfrm>
            <a:off x="448408" y="474784"/>
            <a:ext cx="2945423" cy="3416320"/>
          </a:xfrm>
          <a:prstGeom prst="rect">
            <a:avLst/>
          </a:prstGeom>
          <a:noFill/>
        </p:spPr>
        <p:txBody>
          <a:bodyPr wrap="square" rtlCol="0">
            <a:spAutoFit/>
          </a:bodyPr>
          <a:lstStyle/>
          <a:p>
            <a:r>
              <a:rPr lang="en-CA" dirty="0"/>
              <a:t>The only way to secure a tree load is with a strap across the root bundle in front and at the rear of the tree trunks.</a:t>
            </a:r>
          </a:p>
          <a:p>
            <a:endParaRPr lang="en-CA" dirty="0"/>
          </a:p>
          <a:p>
            <a:r>
              <a:rPr lang="en-CA" dirty="0"/>
              <a:t>Two straps per line of trees.</a:t>
            </a:r>
          </a:p>
          <a:p>
            <a:endParaRPr lang="en-CA" dirty="0"/>
          </a:p>
          <a:p>
            <a:r>
              <a:rPr lang="en-CA" dirty="0"/>
              <a:t>Careful placement on the deck is important so that the straps will align.</a:t>
            </a:r>
          </a:p>
        </p:txBody>
      </p:sp>
    </p:spTree>
    <p:extLst>
      <p:ext uri="{BB962C8B-B14F-4D97-AF65-F5344CB8AC3E}">
        <p14:creationId xmlns:p14="http://schemas.microsoft.com/office/powerpoint/2010/main" val="3529446072"/>
      </p:ext>
    </p:extLst>
  </p:cSld>
  <p:clrMapOvr>
    <a:masterClrMapping/>
  </p:clrMapOvr>
  <p:transition spd="med" advTm="7000">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8C59F6-0377-4B25-8683-1563F68C0736}"/>
              </a:ext>
            </a:extLst>
          </p:cNvPr>
          <p:cNvPicPr>
            <a:picLocks noChangeAspect="1"/>
          </p:cNvPicPr>
          <p:nvPr/>
        </p:nvPicPr>
        <p:blipFill>
          <a:blip r:embed="rId2"/>
          <a:stretch>
            <a:fillRect/>
          </a:stretch>
        </p:blipFill>
        <p:spPr>
          <a:xfrm>
            <a:off x="3672926" y="332414"/>
            <a:ext cx="8257563" cy="6193172"/>
          </a:xfrm>
          <a:prstGeom prst="rect">
            <a:avLst/>
          </a:prstGeom>
        </p:spPr>
      </p:pic>
      <p:sp>
        <p:nvSpPr>
          <p:cNvPr id="2" name="TextBox 1">
            <a:extLst>
              <a:ext uri="{FF2B5EF4-FFF2-40B4-BE49-F238E27FC236}">
                <a16:creationId xmlns="" xmlns:a16="http://schemas.microsoft.com/office/drawing/2014/main" id="{703038B0-2B2F-4D96-B976-6858FD6D1F5C}"/>
              </a:ext>
            </a:extLst>
          </p:cNvPr>
          <p:cNvSpPr txBox="1"/>
          <p:nvPr/>
        </p:nvSpPr>
        <p:spPr>
          <a:xfrm>
            <a:off x="474785" y="764930"/>
            <a:ext cx="2963007" cy="2862322"/>
          </a:xfrm>
          <a:prstGeom prst="rect">
            <a:avLst/>
          </a:prstGeom>
          <a:noFill/>
        </p:spPr>
        <p:txBody>
          <a:bodyPr wrap="square" rtlCol="0">
            <a:spAutoFit/>
          </a:bodyPr>
          <a:lstStyle/>
          <a:p>
            <a:r>
              <a:rPr lang="en-CA" dirty="0"/>
              <a:t>The Equipment was cross-chained front and rear from the axles.</a:t>
            </a:r>
          </a:p>
          <a:p>
            <a:endParaRPr lang="en-CA" dirty="0"/>
          </a:p>
          <a:p>
            <a:r>
              <a:rPr lang="en-CA" dirty="0"/>
              <a:t>Additional strap on the hitch.</a:t>
            </a:r>
          </a:p>
          <a:p>
            <a:endParaRPr lang="en-CA" dirty="0"/>
          </a:p>
          <a:p>
            <a:r>
              <a:rPr lang="en-CA" dirty="0"/>
              <a:t>Accessories were strapped separately at the front on a pallet.</a:t>
            </a:r>
          </a:p>
        </p:txBody>
      </p:sp>
    </p:spTree>
    <p:extLst>
      <p:ext uri="{BB962C8B-B14F-4D97-AF65-F5344CB8AC3E}">
        <p14:creationId xmlns:p14="http://schemas.microsoft.com/office/powerpoint/2010/main" val="112240579"/>
      </p:ext>
    </p:extLst>
  </p:cSld>
  <p:clrMapOvr>
    <a:masterClrMapping/>
  </p:clrMapOvr>
  <p:transition spd="med" advTm="7000">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840FBBD-688D-4217-B463-14FCD9D1FFC1}"/>
              </a:ext>
            </a:extLst>
          </p:cNvPr>
          <p:cNvPicPr>
            <a:picLocks noChangeAspect="1"/>
          </p:cNvPicPr>
          <p:nvPr/>
        </p:nvPicPr>
        <p:blipFill>
          <a:blip r:embed="rId2"/>
          <a:stretch>
            <a:fillRect/>
          </a:stretch>
        </p:blipFill>
        <p:spPr>
          <a:xfrm>
            <a:off x="3851030" y="394554"/>
            <a:ext cx="8091854" cy="6068891"/>
          </a:xfrm>
          <a:prstGeom prst="rect">
            <a:avLst/>
          </a:prstGeom>
        </p:spPr>
      </p:pic>
      <p:sp>
        <p:nvSpPr>
          <p:cNvPr id="2" name="TextBox 1">
            <a:extLst>
              <a:ext uri="{FF2B5EF4-FFF2-40B4-BE49-F238E27FC236}">
                <a16:creationId xmlns="" xmlns:a16="http://schemas.microsoft.com/office/drawing/2014/main" id="{4528AFA5-A04C-41FF-A606-2AEF1F0F66E6}"/>
              </a:ext>
            </a:extLst>
          </p:cNvPr>
          <p:cNvSpPr txBox="1"/>
          <p:nvPr/>
        </p:nvSpPr>
        <p:spPr>
          <a:xfrm>
            <a:off x="633046" y="808891"/>
            <a:ext cx="3042139" cy="5632311"/>
          </a:xfrm>
          <a:prstGeom prst="rect">
            <a:avLst/>
          </a:prstGeom>
          <a:noFill/>
        </p:spPr>
        <p:txBody>
          <a:bodyPr wrap="square" rtlCol="0">
            <a:spAutoFit/>
          </a:bodyPr>
          <a:lstStyle/>
          <a:p>
            <a:r>
              <a:rPr lang="en-CA" dirty="0"/>
              <a:t>Large round tanks although straight forward to strap must have dunnage secured under them to prevent rolling side to side.</a:t>
            </a:r>
          </a:p>
          <a:p>
            <a:endParaRPr lang="en-CA" dirty="0"/>
          </a:p>
          <a:p>
            <a:r>
              <a:rPr lang="en-CA" dirty="0"/>
              <a:t>The driver strapped and nailed the dunnage to the deck front and rear of each unit to ensure that the dunnage did not come loose and present a hazard during transport.</a:t>
            </a:r>
          </a:p>
          <a:p>
            <a:endParaRPr lang="en-CA" dirty="0"/>
          </a:p>
          <a:p>
            <a:r>
              <a:rPr lang="en-CA" dirty="0"/>
              <a:t>Note the specific alignment of the tanks so that they were not over-height due to the collars.</a:t>
            </a:r>
          </a:p>
        </p:txBody>
      </p:sp>
    </p:spTree>
    <p:extLst>
      <p:ext uri="{BB962C8B-B14F-4D97-AF65-F5344CB8AC3E}">
        <p14:creationId xmlns:p14="http://schemas.microsoft.com/office/powerpoint/2010/main" val="4128029632"/>
      </p:ext>
    </p:extLst>
  </p:cSld>
  <p:clrMapOvr>
    <a:masterClrMapping/>
  </p:clrMapOvr>
  <p:transition spd="med" advTm="7000">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B30C365-1721-40A4-B5C2-C834CFF3BE86}"/>
              </a:ext>
            </a:extLst>
          </p:cNvPr>
          <p:cNvPicPr>
            <a:picLocks noChangeAspect="1"/>
          </p:cNvPicPr>
          <p:nvPr/>
        </p:nvPicPr>
        <p:blipFill>
          <a:blip r:embed="rId2"/>
          <a:stretch>
            <a:fillRect/>
          </a:stretch>
        </p:blipFill>
        <p:spPr>
          <a:xfrm>
            <a:off x="3974123" y="473685"/>
            <a:ext cx="7880838" cy="5910629"/>
          </a:xfrm>
          <a:prstGeom prst="rect">
            <a:avLst/>
          </a:prstGeom>
        </p:spPr>
      </p:pic>
      <p:sp>
        <p:nvSpPr>
          <p:cNvPr id="2" name="TextBox 1">
            <a:extLst>
              <a:ext uri="{FF2B5EF4-FFF2-40B4-BE49-F238E27FC236}">
                <a16:creationId xmlns="" xmlns:a16="http://schemas.microsoft.com/office/drawing/2014/main" id="{1699B305-53FE-4A49-AF42-4B0154CF181C}"/>
              </a:ext>
            </a:extLst>
          </p:cNvPr>
          <p:cNvSpPr txBox="1"/>
          <p:nvPr/>
        </p:nvSpPr>
        <p:spPr>
          <a:xfrm>
            <a:off x="527538" y="580292"/>
            <a:ext cx="3217985" cy="5909310"/>
          </a:xfrm>
          <a:prstGeom prst="rect">
            <a:avLst/>
          </a:prstGeom>
          <a:noFill/>
        </p:spPr>
        <p:txBody>
          <a:bodyPr wrap="square" rtlCol="0">
            <a:spAutoFit/>
          </a:bodyPr>
          <a:lstStyle/>
          <a:p>
            <a:r>
              <a:rPr lang="en-CA" dirty="0"/>
              <a:t>The mixed load shown had a heavy frame on top of large metal I-Beams. </a:t>
            </a:r>
          </a:p>
          <a:p>
            <a:r>
              <a:rPr lang="en-CA" dirty="0"/>
              <a:t>With the dunnage separating the two heavy loads, they had to be treated a separate loads and extra securement with chains at each end to prevent sliding during transport. Smooth painted steel is a slippery surface and this must be considered when securing.</a:t>
            </a:r>
          </a:p>
          <a:p>
            <a:endParaRPr lang="en-CA" dirty="0"/>
          </a:p>
          <a:p>
            <a:r>
              <a:rPr lang="en-CA" dirty="0"/>
              <a:t>Additional frames were inside that were secured at the bottom so that the lightweight rails were not damaged.</a:t>
            </a:r>
          </a:p>
          <a:p>
            <a:endParaRPr lang="en-CA" dirty="0"/>
          </a:p>
        </p:txBody>
      </p:sp>
    </p:spTree>
    <p:extLst>
      <p:ext uri="{BB962C8B-B14F-4D97-AF65-F5344CB8AC3E}">
        <p14:creationId xmlns:p14="http://schemas.microsoft.com/office/powerpoint/2010/main" val="2309501959"/>
      </p:ext>
    </p:extLst>
  </p:cSld>
  <p:clrMapOvr>
    <a:masterClrMapping/>
  </p:clrMapOvr>
  <p:transition spd="med" advTm="7000">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BC18F38-94C4-4DB8-B93C-EE2B7BCF3E58}"/>
              </a:ext>
            </a:extLst>
          </p:cNvPr>
          <p:cNvPicPr>
            <a:picLocks noChangeAspect="1"/>
          </p:cNvPicPr>
          <p:nvPr/>
        </p:nvPicPr>
        <p:blipFill>
          <a:blip r:embed="rId2"/>
          <a:stretch>
            <a:fillRect/>
          </a:stretch>
        </p:blipFill>
        <p:spPr>
          <a:xfrm>
            <a:off x="3543301" y="259373"/>
            <a:ext cx="8452338" cy="6339254"/>
          </a:xfrm>
          <a:prstGeom prst="rect">
            <a:avLst/>
          </a:prstGeom>
        </p:spPr>
      </p:pic>
      <p:sp>
        <p:nvSpPr>
          <p:cNvPr id="2" name="TextBox 1">
            <a:extLst>
              <a:ext uri="{FF2B5EF4-FFF2-40B4-BE49-F238E27FC236}">
                <a16:creationId xmlns="" xmlns:a16="http://schemas.microsoft.com/office/drawing/2014/main" id="{436A14B5-E552-478A-9B94-DB1AC33A54F2}"/>
              </a:ext>
            </a:extLst>
          </p:cNvPr>
          <p:cNvSpPr txBox="1"/>
          <p:nvPr/>
        </p:nvSpPr>
        <p:spPr>
          <a:xfrm>
            <a:off x="536331" y="606669"/>
            <a:ext cx="2822331" cy="4524315"/>
          </a:xfrm>
          <a:prstGeom prst="rect">
            <a:avLst/>
          </a:prstGeom>
          <a:noFill/>
        </p:spPr>
        <p:txBody>
          <a:bodyPr wrap="square" rtlCol="0">
            <a:spAutoFit/>
          </a:bodyPr>
          <a:lstStyle/>
          <a:p>
            <a:r>
              <a:rPr lang="en-CA" dirty="0"/>
              <a:t>When Strapping buildings as shown Straps should have edge protectors and avoid going over windows.</a:t>
            </a:r>
          </a:p>
          <a:p>
            <a:endParaRPr lang="en-CA" dirty="0"/>
          </a:p>
          <a:p>
            <a:r>
              <a:rPr lang="en-CA" dirty="0"/>
              <a:t>Mixed loads like the one shown take careful planning for strap placement and should always be measured at the highest point for routing consideration as well as signage and flag placement.</a:t>
            </a:r>
          </a:p>
        </p:txBody>
      </p:sp>
    </p:spTree>
    <p:extLst>
      <p:ext uri="{BB962C8B-B14F-4D97-AF65-F5344CB8AC3E}">
        <p14:creationId xmlns:p14="http://schemas.microsoft.com/office/powerpoint/2010/main" val="1925846860"/>
      </p:ext>
    </p:extLst>
  </p:cSld>
  <p:clrMapOvr>
    <a:masterClrMapping/>
  </p:clrMapOvr>
  <p:transition spd="med" advTm="7000">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4577DE3-C385-405D-9CE5-A0FBC1892B21}"/>
              </a:ext>
            </a:extLst>
          </p:cNvPr>
          <p:cNvPicPr>
            <a:picLocks noChangeAspect="1"/>
          </p:cNvPicPr>
          <p:nvPr/>
        </p:nvPicPr>
        <p:blipFill>
          <a:blip r:embed="rId2"/>
          <a:stretch>
            <a:fillRect/>
          </a:stretch>
        </p:blipFill>
        <p:spPr>
          <a:xfrm>
            <a:off x="3824653" y="440714"/>
            <a:ext cx="7968762" cy="5976572"/>
          </a:xfrm>
          <a:prstGeom prst="rect">
            <a:avLst/>
          </a:prstGeom>
        </p:spPr>
      </p:pic>
      <p:sp>
        <p:nvSpPr>
          <p:cNvPr id="2" name="TextBox 1">
            <a:extLst>
              <a:ext uri="{FF2B5EF4-FFF2-40B4-BE49-F238E27FC236}">
                <a16:creationId xmlns="" xmlns:a16="http://schemas.microsoft.com/office/drawing/2014/main" id="{F174FF24-000C-4BE9-9FDC-AD01A3192AD8}"/>
              </a:ext>
            </a:extLst>
          </p:cNvPr>
          <p:cNvSpPr txBox="1"/>
          <p:nvPr/>
        </p:nvSpPr>
        <p:spPr>
          <a:xfrm>
            <a:off x="659423" y="879230"/>
            <a:ext cx="2839915" cy="2031325"/>
          </a:xfrm>
          <a:prstGeom prst="rect">
            <a:avLst/>
          </a:prstGeom>
          <a:noFill/>
        </p:spPr>
        <p:txBody>
          <a:bodyPr wrap="square" rtlCol="0">
            <a:spAutoFit/>
          </a:bodyPr>
          <a:lstStyle/>
          <a:p>
            <a:r>
              <a:rPr lang="en-CA" dirty="0"/>
              <a:t>Special strapping requirements as shown required the use of “C” or “J” hook straps as per the customer, who supplied them in this instance.</a:t>
            </a:r>
          </a:p>
        </p:txBody>
      </p:sp>
    </p:spTree>
    <p:extLst>
      <p:ext uri="{BB962C8B-B14F-4D97-AF65-F5344CB8AC3E}">
        <p14:creationId xmlns:p14="http://schemas.microsoft.com/office/powerpoint/2010/main" val="2411938668"/>
      </p:ext>
    </p:extLst>
  </p:cSld>
  <p:clrMapOvr>
    <a:masterClrMapping/>
  </p:clrMapOvr>
  <p:transition spd="med" advTm="7000">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883C58-1A8E-4F00-8FA2-6194F2076012}"/>
              </a:ext>
            </a:extLst>
          </p:cNvPr>
          <p:cNvPicPr>
            <a:picLocks noChangeAspect="1"/>
          </p:cNvPicPr>
          <p:nvPr/>
        </p:nvPicPr>
        <p:blipFill>
          <a:blip r:embed="rId2"/>
          <a:stretch>
            <a:fillRect/>
          </a:stretch>
        </p:blipFill>
        <p:spPr>
          <a:xfrm>
            <a:off x="3613638" y="335207"/>
            <a:ext cx="8250115" cy="6187586"/>
          </a:xfrm>
          <a:prstGeom prst="rect">
            <a:avLst/>
          </a:prstGeom>
        </p:spPr>
      </p:pic>
      <p:sp>
        <p:nvSpPr>
          <p:cNvPr id="2" name="TextBox 1">
            <a:extLst>
              <a:ext uri="{FF2B5EF4-FFF2-40B4-BE49-F238E27FC236}">
                <a16:creationId xmlns="" xmlns:a16="http://schemas.microsoft.com/office/drawing/2014/main" id="{195C7A08-7339-4051-8157-CAEE714562AC}"/>
              </a:ext>
            </a:extLst>
          </p:cNvPr>
          <p:cNvSpPr txBox="1"/>
          <p:nvPr/>
        </p:nvSpPr>
        <p:spPr>
          <a:xfrm>
            <a:off x="562708" y="720969"/>
            <a:ext cx="2725615" cy="3416320"/>
          </a:xfrm>
          <a:prstGeom prst="rect">
            <a:avLst/>
          </a:prstGeom>
          <a:noFill/>
        </p:spPr>
        <p:txBody>
          <a:bodyPr wrap="square" rtlCol="0">
            <a:spAutoFit/>
          </a:bodyPr>
          <a:lstStyle/>
          <a:p>
            <a:r>
              <a:rPr lang="en-CA" dirty="0"/>
              <a:t>In the example shown, a variety of item were strapped using different methods.</a:t>
            </a:r>
          </a:p>
          <a:p>
            <a:endParaRPr lang="en-CA" dirty="0"/>
          </a:p>
          <a:p>
            <a:r>
              <a:rPr lang="en-CA" dirty="0"/>
              <a:t>The stack of orange metal required 1 more tie down at the front before being acceptable to transport. A winch was available.</a:t>
            </a:r>
          </a:p>
        </p:txBody>
      </p:sp>
    </p:spTree>
    <p:extLst>
      <p:ext uri="{BB962C8B-B14F-4D97-AF65-F5344CB8AC3E}">
        <p14:creationId xmlns:p14="http://schemas.microsoft.com/office/powerpoint/2010/main" val="2429522283"/>
      </p:ext>
    </p:extLst>
  </p:cSld>
  <p:clrMapOvr>
    <a:masterClrMapping/>
  </p:clrMapOvr>
  <p:transition spd="med" advTm="7000">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D9713B-A18E-479D-8928-B056DD7938CC}"/>
              </a:ext>
            </a:extLst>
          </p:cNvPr>
          <p:cNvPicPr>
            <a:picLocks noChangeAspect="1"/>
          </p:cNvPicPr>
          <p:nvPr/>
        </p:nvPicPr>
        <p:blipFill>
          <a:blip r:embed="rId3"/>
          <a:stretch>
            <a:fillRect/>
          </a:stretch>
        </p:blipFill>
        <p:spPr>
          <a:xfrm>
            <a:off x="1682496" y="360485"/>
            <a:ext cx="8827008" cy="6172200"/>
          </a:xfrm>
          <a:prstGeom prst="rect">
            <a:avLst/>
          </a:prstGeom>
        </p:spPr>
      </p:pic>
    </p:spTree>
    <p:extLst>
      <p:ext uri="{BB962C8B-B14F-4D97-AF65-F5344CB8AC3E}">
        <p14:creationId xmlns:p14="http://schemas.microsoft.com/office/powerpoint/2010/main" val="1768032439"/>
      </p:ext>
    </p:extLst>
  </p:cSld>
  <p:clrMapOvr>
    <a:masterClrMapping/>
  </p:clrMapOvr>
  <mc:AlternateContent xmlns:mc="http://schemas.openxmlformats.org/markup-compatibility/2006" xmlns:p14="http://schemas.microsoft.com/office/powerpoint/2010/main">
    <mc:Choice Requires="p14">
      <p:transition spd="slow" p14:dur="2000" advTm="7000">
        <p:pull/>
        <p:sndAc>
          <p:stSnd>
            <p:snd r:embed="rId2" name="drumroll.wav"/>
          </p:stSnd>
        </p:sndAc>
      </p:transition>
    </mc:Choice>
    <mc:Fallback xmlns="">
      <p:transition spd="slow" advTm="7000">
        <p:pull/>
        <p:sndAc>
          <p:stSnd>
            <p:snd r:embed="rId4"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E3F7A79-956F-4811-8720-0A6B53796924}"/>
              </a:ext>
            </a:extLst>
          </p:cNvPr>
          <p:cNvPicPr>
            <a:picLocks noChangeAspect="1"/>
          </p:cNvPicPr>
          <p:nvPr/>
        </p:nvPicPr>
        <p:blipFill>
          <a:blip r:embed="rId2"/>
          <a:stretch>
            <a:fillRect/>
          </a:stretch>
        </p:blipFill>
        <p:spPr>
          <a:xfrm>
            <a:off x="3344411" y="247475"/>
            <a:ext cx="8484066" cy="6363050"/>
          </a:xfrm>
          <a:prstGeom prst="rect">
            <a:avLst/>
          </a:prstGeom>
        </p:spPr>
      </p:pic>
      <p:sp>
        <p:nvSpPr>
          <p:cNvPr id="2" name="TextBox 1">
            <a:extLst>
              <a:ext uri="{FF2B5EF4-FFF2-40B4-BE49-F238E27FC236}">
                <a16:creationId xmlns="" xmlns:a16="http://schemas.microsoft.com/office/drawing/2014/main" id="{83DE865A-5F07-4542-BC41-339F6D6DFC3D}"/>
              </a:ext>
            </a:extLst>
          </p:cNvPr>
          <p:cNvSpPr txBox="1"/>
          <p:nvPr/>
        </p:nvSpPr>
        <p:spPr>
          <a:xfrm>
            <a:off x="302004" y="696287"/>
            <a:ext cx="2667699" cy="4801314"/>
          </a:xfrm>
          <a:prstGeom prst="rect">
            <a:avLst/>
          </a:prstGeom>
          <a:noFill/>
        </p:spPr>
        <p:txBody>
          <a:bodyPr wrap="square" rtlCol="0">
            <a:spAutoFit/>
          </a:bodyPr>
          <a:lstStyle/>
          <a:p>
            <a:r>
              <a:rPr lang="en-CA" dirty="0"/>
              <a:t>Lightweight Coil</a:t>
            </a:r>
          </a:p>
          <a:p>
            <a:endParaRPr lang="en-CA" dirty="0"/>
          </a:p>
          <a:p>
            <a:r>
              <a:rPr lang="en-CA" dirty="0"/>
              <a:t>Straps can be used with edge protection when the coil is small and sitting in bunks as shown.</a:t>
            </a:r>
          </a:p>
          <a:p>
            <a:endParaRPr lang="en-CA" dirty="0"/>
          </a:p>
          <a:p>
            <a:r>
              <a:rPr lang="en-CA" dirty="0"/>
              <a:t>The forwardmost and rearmost coils should still be chained.</a:t>
            </a:r>
          </a:p>
          <a:p>
            <a:endParaRPr lang="en-CA" dirty="0"/>
          </a:p>
          <a:p>
            <a:r>
              <a:rPr lang="en-CA" dirty="0"/>
              <a:t>A 4” X 4” dunnage board should be chained to the deck in front and in back of the load.</a:t>
            </a:r>
          </a:p>
        </p:txBody>
      </p:sp>
    </p:spTree>
    <p:extLst>
      <p:ext uri="{BB962C8B-B14F-4D97-AF65-F5344CB8AC3E}">
        <p14:creationId xmlns:p14="http://schemas.microsoft.com/office/powerpoint/2010/main" val="3811548259"/>
      </p:ext>
    </p:extLst>
  </p:cSld>
  <p:clrMapOvr>
    <a:masterClrMapping/>
  </p:clrMapOvr>
  <p:transition spd="med" advTm="7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975B19-ED12-42F4-8A14-6DF95DA6770E}"/>
              </a:ext>
            </a:extLst>
          </p:cNvPr>
          <p:cNvSpPr>
            <a:spLocks noGrp="1"/>
          </p:cNvSpPr>
          <p:nvPr>
            <p:ph type="title"/>
          </p:nvPr>
        </p:nvSpPr>
        <p:spPr>
          <a:xfrm>
            <a:off x="1141413" y="609600"/>
            <a:ext cx="9905998" cy="833306"/>
          </a:xfrm>
        </p:spPr>
        <p:txBody>
          <a:bodyPr/>
          <a:lstStyle/>
          <a:p>
            <a:r>
              <a:rPr lang="en-CA" dirty="0"/>
              <a:t>Structural Steel</a:t>
            </a:r>
          </a:p>
        </p:txBody>
      </p:sp>
      <p:sp>
        <p:nvSpPr>
          <p:cNvPr id="3" name="Content Placeholder 2">
            <a:extLst>
              <a:ext uri="{FF2B5EF4-FFF2-40B4-BE49-F238E27FC236}">
                <a16:creationId xmlns="" xmlns:a16="http://schemas.microsoft.com/office/drawing/2014/main" id="{B83CA20B-4A65-4159-9214-20350607F430}"/>
              </a:ext>
            </a:extLst>
          </p:cNvPr>
          <p:cNvSpPr>
            <a:spLocks noGrp="1"/>
          </p:cNvSpPr>
          <p:nvPr>
            <p:ph idx="1"/>
          </p:nvPr>
        </p:nvSpPr>
        <p:spPr>
          <a:xfrm>
            <a:off x="1141413" y="1442907"/>
            <a:ext cx="9905998" cy="4348294"/>
          </a:xfrm>
        </p:spPr>
        <p:txBody>
          <a:bodyPr/>
          <a:lstStyle/>
          <a:p>
            <a:r>
              <a:rPr lang="en-CA" dirty="0"/>
              <a:t>Structural Steel comes in almost an infinite variety of shapes and sizes. Securement takes care and creativity. Edge protection is important to ensure the integrity of the securement. Be sure to check for down pressure on all items on the load. </a:t>
            </a:r>
          </a:p>
          <a:p>
            <a:endParaRPr lang="en-CA" dirty="0"/>
          </a:p>
          <a:p>
            <a:r>
              <a:rPr lang="en-CA" dirty="0"/>
              <a:t>If the load is stacked with dunnage between layers each layer must be secured separately to prevent shifting during transport.</a:t>
            </a:r>
          </a:p>
          <a:p>
            <a:endParaRPr lang="en-CA" dirty="0"/>
          </a:p>
          <a:p>
            <a:r>
              <a:rPr lang="en-CA" dirty="0"/>
              <a:t>If the load is wider or longer than the trailer then flags and lights will be required, and depending on width, over-dimensional signs may also be needed.</a:t>
            </a:r>
          </a:p>
          <a:p>
            <a:endParaRPr lang="en-CA" dirty="0"/>
          </a:p>
          <a:p>
            <a:r>
              <a:rPr lang="en-CA" dirty="0"/>
              <a:t>If in doubt call </a:t>
            </a:r>
            <a:r>
              <a:rPr lang="en-CA" dirty="0" smtClean="0"/>
              <a:t>Driver services. </a:t>
            </a:r>
            <a:endParaRPr lang="en-CA" dirty="0"/>
          </a:p>
        </p:txBody>
      </p:sp>
    </p:spTree>
    <p:extLst>
      <p:ext uri="{BB962C8B-B14F-4D97-AF65-F5344CB8AC3E}">
        <p14:creationId xmlns:p14="http://schemas.microsoft.com/office/powerpoint/2010/main" val="258884508"/>
      </p:ext>
    </p:extLst>
  </p:cSld>
  <p:clrMapOvr>
    <a:masterClrMapping/>
  </p:clrMapOvr>
  <p:transition spd="med" advTm="7000">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570</TotalTime>
  <Words>3158</Words>
  <Application>Microsoft Office PowerPoint</Application>
  <PresentationFormat>Custom</PresentationFormat>
  <Paragraphs>288</Paragraphs>
  <Slides>79</Slides>
  <Notes>4</Notes>
  <HiddenSlides>0</HiddenSlides>
  <MMClips>3</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Mesh</vt:lpstr>
      <vt:lpstr>Load Securement</vt:lpstr>
      <vt:lpstr>Every Load is Unique</vt:lpstr>
      <vt:lpstr>Contents</vt:lpstr>
      <vt:lpstr>Steel Coil</vt:lpstr>
      <vt:lpstr>Steel Coil</vt:lpstr>
      <vt:lpstr>Steel Coil</vt:lpstr>
      <vt:lpstr>Steel Coil</vt:lpstr>
      <vt:lpstr>PowerPoint Presentation</vt:lpstr>
      <vt:lpstr>Structural Steel</vt:lpstr>
      <vt:lpstr>Structural Steel</vt:lpstr>
      <vt:lpstr>Steel I-beams</vt:lpstr>
      <vt:lpstr>Steel I-beam</vt:lpstr>
      <vt:lpstr>Tiered loaded Steel Tubulars</vt:lpstr>
      <vt:lpstr>Steel Tubulars Tiered load</vt:lpstr>
      <vt:lpstr>Pyramid loaded steel tubulars</vt:lpstr>
      <vt:lpstr>PowerPoint Presentation</vt:lpstr>
      <vt:lpstr>Steel Tubular Pyramid Load</vt:lpstr>
      <vt:lpstr>Tarped Line Pipe</vt:lpstr>
      <vt:lpstr>White Tarped Pipe Load</vt:lpstr>
      <vt:lpstr>White Tarped Pipe Load</vt:lpstr>
      <vt:lpstr>Yellow Jacket Pipe</vt:lpstr>
      <vt:lpstr>Yellow Jacket Coated Pipe</vt:lpstr>
      <vt:lpstr>Yellow jacket pipe</vt:lpstr>
      <vt:lpstr>Don’t Tie too loosely!</vt:lpstr>
      <vt:lpstr>Pipe Spools</vt:lpstr>
      <vt:lpstr>Plastic coiled pipe on spools</vt:lpstr>
      <vt:lpstr>PowerPoint Presentation</vt:lpstr>
      <vt:lpstr>PowerPoint Presentation</vt:lpstr>
      <vt:lpstr>Plastic Tubulars</vt:lpstr>
      <vt:lpstr>Plastic Pipe</vt:lpstr>
      <vt:lpstr>Rooftop A/C Units</vt:lpstr>
      <vt:lpstr> Roof Top HVAC units</vt:lpstr>
      <vt:lpstr>PowerPoint Presentation</vt:lpstr>
      <vt:lpstr>Culverts</vt:lpstr>
      <vt:lpstr>Culverts</vt:lpstr>
      <vt:lpstr>Styrofoam Sheets</vt:lpstr>
      <vt:lpstr>Styrofoam sheets</vt:lpstr>
      <vt:lpstr>Styrofoam Sheets</vt:lpstr>
      <vt:lpstr>Dimensional Lumber</vt:lpstr>
      <vt:lpstr>Dimensional Lumber</vt:lpstr>
      <vt:lpstr>PowerPoint Presentation</vt:lpstr>
      <vt:lpstr>Tarping Steel loads</vt:lpstr>
      <vt:lpstr>PowerPoint Presentation</vt:lpstr>
      <vt:lpstr>PowerPoint Presentation</vt:lpstr>
      <vt:lpstr>Tarped Structural Steel Black-tarped</vt:lpstr>
      <vt:lpstr>PowerPoint Presentation</vt:lpstr>
      <vt:lpstr>Rebar Loads</vt:lpstr>
      <vt:lpstr>Rebar</vt:lpstr>
      <vt:lpstr>PowerPoint Presentation</vt:lpstr>
      <vt:lpstr>PowerPoint Presentation</vt:lpstr>
      <vt:lpstr>Scrap Cars</vt:lpstr>
      <vt:lpstr>PowerPoint Presentation</vt:lpstr>
      <vt:lpstr>Hay Bales</vt:lpstr>
      <vt:lpstr>Hay Bales</vt:lpstr>
      <vt:lpstr>Hay Bales</vt:lpstr>
      <vt:lpstr>Heavy Equipment securement</vt:lpstr>
      <vt:lpstr>Equipment</vt:lpstr>
      <vt:lpstr>Heavy Equipment</vt:lpstr>
      <vt:lpstr>PowerPoint Presentation</vt:lpstr>
      <vt:lpstr>PowerPoint Presentation</vt:lpstr>
      <vt:lpstr>Shipping Containers</vt:lpstr>
      <vt:lpstr>Shipping Containers</vt:lpstr>
      <vt:lpstr>Measure </vt:lpstr>
      <vt:lpstr>Steel Decking/ Steel sheet loads</vt:lpstr>
      <vt:lpstr>PowerPoint Presentation</vt:lpstr>
      <vt:lpstr>PowerPoint Presentation</vt:lpstr>
      <vt:lpstr> Steel Joist loads</vt:lpstr>
      <vt:lpstr>PowerPoint Presentation</vt:lpstr>
      <vt:lpstr>PowerPoint Presentation</vt:lpstr>
      <vt:lpstr>PowerPoint Presentation</vt:lpstr>
      <vt:lpstr>Various Loads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Load Securement</dc:title>
  <dc:creator>Sales</dc:creator>
  <cp:lastModifiedBy>Justin Page</cp:lastModifiedBy>
  <cp:revision>77</cp:revision>
  <dcterms:created xsi:type="dcterms:W3CDTF">2019-12-12T22:18:32Z</dcterms:created>
  <dcterms:modified xsi:type="dcterms:W3CDTF">2020-03-11T16:45:31Z</dcterms:modified>
</cp:coreProperties>
</file>